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4" r:id="rId4"/>
    <p:sldId id="277" r:id="rId5"/>
    <p:sldId id="276" r:id="rId6"/>
    <p:sldId id="257" r:id="rId7"/>
    <p:sldId id="268" r:id="rId8"/>
    <p:sldId id="269" r:id="rId9"/>
    <p:sldId id="270" r:id="rId10"/>
    <p:sldId id="265" r:id="rId11"/>
    <p:sldId id="272" r:id="rId12"/>
    <p:sldId id="266" r:id="rId13"/>
    <p:sldId id="273" r:id="rId14"/>
    <p:sldId id="259" r:id="rId15"/>
    <p:sldId id="274" r:id="rId16"/>
    <p:sldId id="258" r:id="rId17"/>
    <p:sldId id="275" r:id="rId18"/>
    <p:sldId id="260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MQhAFq1OuxlC4iZmw1un9iEP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66" d="100"/>
          <a:sy n="66" d="100"/>
        </p:scale>
        <p:origin x="108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375a9c6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29375a9c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72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47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6214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850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375a9c6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29375a9c6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375a9c6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29375a9c6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239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9375a9c6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29375a9c6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375a9c68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29375a9c68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724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9375a9c6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29375a9c6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375a9c6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29375a9c6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89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73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70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38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347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699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375a9c68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129375a9c68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03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aldi-destia-lesmana?lipi=urn%3Ali%3Apage%3Ad_flagship3_profile_view_base_contact_details%3BejI2I1LxQcuWGZv3GuFubg%3D%3D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29375a9c68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59165-7F58-4870-6BC0-E65C48BB15C0}"/>
              </a:ext>
            </a:extLst>
          </p:cNvPr>
          <p:cNvSpPr txBox="1"/>
          <p:nvPr/>
        </p:nvSpPr>
        <p:spPr>
          <a:xfrm>
            <a:off x="383950" y="2852967"/>
            <a:ext cx="11975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 to IoT : </a:t>
            </a:r>
          </a:p>
          <a:p>
            <a:r>
              <a:rPr lang="en-US" sz="3600" dirty="0">
                <a:solidFill>
                  <a:schemeClr val="bg1"/>
                </a:solidFill>
              </a:rPr>
              <a:t>Exploring IoT Engineer Career Opportunity in Digital Era</a:t>
            </a:r>
            <a:endParaRPr lang="en-ID" sz="3600" dirty="0">
              <a:solidFill>
                <a:schemeClr val="bg1"/>
              </a:solidFill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0F15A0BF-C842-7B4B-FE2A-39CF1562ACF4}"/>
              </a:ext>
            </a:extLst>
          </p:cNvPr>
          <p:cNvSpPr/>
          <p:nvPr/>
        </p:nvSpPr>
        <p:spPr>
          <a:xfrm>
            <a:off x="512237" y="1950334"/>
            <a:ext cx="1005011" cy="9114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91;g129375a9c68_2_6">
            <a:extLst>
              <a:ext uri="{FF2B5EF4-FFF2-40B4-BE49-F238E27FC236}">
                <a16:creationId xmlns:a16="http://schemas.microsoft.com/office/drawing/2014/main" id="{7E36FF47-1E7D-EACF-B3C2-9D78FB0D22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EFE32-3E4F-CF13-2DA9-01F41BDA408D}"/>
              </a:ext>
            </a:extLst>
          </p:cNvPr>
          <p:cNvSpPr txBox="1"/>
          <p:nvPr/>
        </p:nvSpPr>
        <p:spPr>
          <a:xfrm>
            <a:off x="3710571" y="476359"/>
            <a:ext cx="4842992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Peluang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Karir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Bidang</a:t>
            </a:r>
            <a:r>
              <a:rPr lang="en-US" sz="2000" b="1" dirty="0">
                <a:solidFill>
                  <a:schemeClr val="bg1"/>
                </a:solidFill>
              </a:rPr>
              <a:t> IoT Di Indonesia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E70C9-9681-B086-1384-EFBC6D72E068}"/>
              </a:ext>
            </a:extLst>
          </p:cNvPr>
          <p:cNvSpPr txBox="1"/>
          <p:nvPr/>
        </p:nvSpPr>
        <p:spPr>
          <a:xfrm>
            <a:off x="871128" y="3270000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Jalan Tol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3E1B6-22A1-F083-17CD-F3C3BF41EAB8}"/>
              </a:ext>
            </a:extLst>
          </p:cNvPr>
          <p:cNvSpPr txBox="1"/>
          <p:nvPr/>
        </p:nvSpPr>
        <p:spPr>
          <a:xfrm>
            <a:off x="895975" y="1766221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Bandara</a:t>
            </a:r>
            <a:endParaRPr lang="en-ID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FE76-4EB5-99A2-160D-70D7FFA8A834}"/>
              </a:ext>
            </a:extLst>
          </p:cNvPr>
          <p:cNvSpPr txBox="1"/>
          <p:nvPr/>
        </p:nvSpPr>
        <p:spPr>
          <a:xfrm>
            <a:off x="2282070" y="1747167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Transportasi</a:t>
            </a:r>
            <a:r>
              <a:rPr lang="en-US" b="1" dirty="0"/>
              <a:t> Publik</a:t>
            </a:r>
            <a:endParaRPr lang="en-ID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C7A2456-6132-2BDB-AE02-3A995ECC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94" y="2075368"/>
            <a:ext cx="1470509" cy="115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2">
            <a:extLst>
              <a:ext uri="{FF2B5EF4-FFF2-40B4-BE49-F238E27FC236}">
                <a16:creationId xmlns:a16="http://schemas.microsoft.com/office/drawing/2014/main" id="{E7BB2DE8-D6A6-69B9-923F-E8419DB46162}"/>
              </a:ext>
            </a:extLst>
          </p:cNvPr>
          <p:cNvSpPr/>
          <p:nvPr/>
        </p:nvSpPr>
        <p:spPr>
          <a:xfrm>
            <a:off x="706038" y="2053612"/>
            <a:ext cx="1462228" cy="1154017"/>
          </a:xfrm>
          <a:custGeom>
            <a:avLst/>
            <a:gdLst/>
            <a:ahLst/>
            <a:cxnLst/>
            <a:rect l="l" t="t" r="r" b="b"/>
            <a:pathLst>
              <a:path w="15469173" h="10287000">
                <a:moveTo>
                  <a:pt x="0" y="0"/>
                </a:moveTo>
                <a:lnTo>
                  <a:pt x="15469173" y="0"/>
                </a:lnTo>
                <a:lnTo>
                  <a:pt x="154691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0FDA1-DD2E-43AB-0F85-7CF3EDFAFC14}"/>
              </a:ext>
            </a:extLst>
          </p:cNvPr>
          <p:cNvSpPr txBox="1"/>
          <p:nvPr/>
        </p:nvSpPr>
        <p:spPr>
          <a:xfrm>
            <a:off x="4611108" y="1741259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Industri</a:t>
            </a:r>
            <a:endParaRPr lang="en-ID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4CC65-93C7-2A14-91E3-B9B0E0449B1A}"/>
              </a:ext>
            </a:extLst>
          </p:cNvPr>
          <p:cNvSpPr txBox="1"/>
          <p:nvPr/>
        </p:nvSpPr>
        <p:spPr>
          <a:xfrm>
            <a:off x="2949393" y="3266547"/>
            <a:ext cx="76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IKN</a:t>
            </a:r>
            <a:endParaRPr lang="en-ID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B6B1B-5B77-BC14-8FD0-CFC29CB1B565}"/>
              </a:ext>
            </a:extLst>
          </p:cNvPr>
          <p:cNvSpPr txBox="1"/>
          <p:nvPr/>
        </p:nvSpPr>
        <p:spPr>
          <a:xfrm>
            <a:off x="4509742" y="3246233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Pelabuhan</a:t>
            </a:r>
            <a:endParaRPr lang="en-ID" b="1" dirty="0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1D87083C-7B42-0264-21BE-12EB2136B34D}"/>
              </a:ext>
            </a:extLst>
          </p:cNvPr>
          <p:cNvSpPr/>
          <p:nvPr/>
        </p:nvSpPr>
        <p:spPr>
          <a:xfrm>
            <a:off x="4298963" y="2073863"/>
            <a:ext cx="1464586" cy="114754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6" r="-1136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75ACFDAC-923D-E0AB-5B32-E01726F49C87}"/>
              </a:ext>
            </a:extLst>
          </p:cNvPr>
          <p:cNvSpPr/>
          <p:nvPr/>
        </p:nvSpPr>
        <p:spPr>
          <a:xfrm>
            <a:off x="4388323" y="3554010"/>
            <a:ext cx="1462228" cy="1129572"/>
          </a:xfrm>
          <a:custGeom>
            <a:avLst/>
            <a:gdLst/>
            <a:ahLst/>
            <a:cxnLst/>
            <a:rect l="l" t="t" r="r" b="b"/>
            <a:pathLst>
              <a:path w="18288000" h="1026414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BF122305-1100-9F36-1504-B403C902366A}"/>
              </a:ext>
            </a:extLst>
          </p:cNvPr>
          <p:cNvSpPr/>
          <p:nvPr/>
        </p:nvSpPr>
        <p:spPr>
          <a:xfrm>
            <a:off x="715142" y="3561450"/>
            <a:ext cx="1462228" cy="1129572"/>
          </a:xfrm>
          <a:custGeom>
            <a:avLst/>
            <a:gdLst/>
            <a:ahLst/>
            <a:cxnLst/>
            <a:rect l="l" t="t" r="r" b="b"/>
            <a:pathLst>
              <a:path w="14990164" h="10287000">
                <a:moveTo>
                  <a:pt x="0" y="0"/>
                </a:moveTo>
                <a:lnTo>
                  <a:pt x="14990164" y="0"/>
                </a:lnTo>
                <a:lnTo>
                  <a:pt x="149901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E935048-C3AE-53A4-EF4B-12CB4DC77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494" y="3557585"/>
            <a:ext cx="1462228" cy="112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04A75F-F595-29D4-C386-34BE30A7A068}"/>
              </a:ext>
            </a:extLst>
          </p:cNvPr>
          <p:cNvSpPr/>
          <p:nvPr/>
        </p:nvSpPr>
        <p:spPr>
          <a:xfrm>
            <a:off x="6625681" y="2893484"/>
            <a:ext cx="1040670" cy="7461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C6BAD2-90DA-107E-4A78-EBDF0AB6BE19}"/>
              </a:ext>
            </a:extLst>
          </p:cNvPr>
          <p:cNvSpPr txBox="1"/>
          <p:nvPr/>
        </p:nvSpPr>
        <p:spPr>
          <a:xfrm>
            <a:off x="7634538" y="1402626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Engineer/Developer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0C5867-3AF7-8A2C-4B06-E54B15F41DE8}"/>
              </a:ext>
            </a:extLst>
          </p:cNvPr>
          <p:cNvSpPr txBox="1"/>
          <p:nvPr/>
        </p:nvSpPr>
        <p:spPr>
          <a:xfrm>
            <a:off x="9909616" y="2295343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effectLst/>
                <a:latin typeface="+mj-lt"/>
              </a:rPr>
              <a:t>IoT Solution Architect</a:t>
            </a:r>
            <a:endParaRPr lang="en-ID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4952C-05B1-E92A-A768-A279D33DF418}"/>
              </a:ext>
            </a:extLst>
          </p:cNvPr>
          <p:cNvSpPr txBox="1"/>
          <p:nvPr/>
        </p:nvSpPr>
        <p:spPr>
          <a:xfrm>
            <a:off x="7769190" y="3169133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effectLst/>
                <a:latin typeface="+mj-lt"/>
              </a:rPr>
              <a:t>IoT Project Manager</a:t>
            </a:r>
            <a:endParaRPr lang="en-ID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21404-8782-B8E4-4C29-6825963D7765}"/>
              </a:ext>
            </a:extLst>
          </p:cNvPr>
          <p:cNvSpPr txBox="1"/>
          <p:nvPr/>
        </p:nvSpPr>
        <p:spPr>
          <a:xfrm>
            <a:off x="9870341" y="4025207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effectLst/>
                <a:latin typeface="+mj-lt"/>
              </a:rPr>
              <a:t>IoT Software Engineer</a:t>
            </a:r>
            <a:endParaRPr lang="en-ID" dirty="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1B29313-733D-77ED-4AD6-94212A507F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9216" y="2558453"/>
            <a:ext cx="1079778" cy="1079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0C0F4E-D1B8-5161-FD57-1743AA0171B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218995" y="1688888"/>
            <a:ext cx="1079778" cy="1079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16834B-D078-C5DA-2DEA-B47E8129E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8131952" y="3494519"/>
            <a:ext cx="1079778" cy="1079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847279-151E-B2D8-511A-2DCB429DCE9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0329216" y="4332984"/>
            <a:ext cx="1079778" cy="10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6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EFE32-3E4F-CF13-2DA9-01F41BDA408D}"/>
              </a:ext>
            </a:extLst>
          </p:cNvPr>
          <p:cNvSpPr txBox="1"/>
          <p:nvPr/>
        </p:nvSpPr>
        <p:spPr>
          <a:xfrm>
            <a:off x="3481686" y="712685"/>
            <a:ext cx="4956806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Peluang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Bisnis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bidang</a:t>
            </a:r>
            <a:r>
              <a:rPr lang="en-US" sz="2000" b="1" dirty="0">
                <a:solidFill>
                  <a:schemeClr val="bg1"/>
                </a:solidFill>
              </a:rPr>
              <a:t> IoT di Indonesia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21FFE-BAF5-B712-FF2E-117F3D23DCA0}"/>
              </a:ext>
            </a:extLst>
          </p:cNvPr>
          <p:cNvSpPr txBox="1"/>
          <p:nvPr/>
        </p:nvSpPr>
        <p:spPr>
          <a:xfrm>
            <a:off x="943841" y="2007809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Akuaponik</a:t>
            </a:r>
            <a:r>
              <a:rPr lang="en-US" b="1" dirty="0"/>
              <a:t>/</a:t>
            </a:r>
            <a:r>
              <a:rPr lang="en-US" b="1" dirty="0" err="1"/>
              <a:t>Hidroponik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E1785-38E3-6286-6FF8-7161CA527BBA}"/>
              </a:ext>
            </a:extLst>
          </p:cNvPr>
          <p:cNvSpPr txBox="1"/>
          <p:nvPr/>
        </p:nvSpPr>
        <p:spPr>
          <a:xfrm>
            <a:off x="9661781" y="2007809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Projek</a:t>
            </a:r>
            <a:r>
              <a:rPr lang="en-US" b="1" dirty="0"/>
              <a:t> IoT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4664BA-0F8D-44E7-D935-83F5771575DA}"/>
              </a:ext>
            </a:extLst>
          </p:cNvPr>
          <p:cNvSpPr txBox="1"/>
          <p:nvPr/>
        </p:nvSpPr>
        <p:spPr>
          <a:xfrm>
            <a:off x="5249381" y="2007809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Perternakan</a:t>
            </a:r>
            <a:r>
              <a:rPr lang="en-US" b="1" dirty="0"/>
              <a:t> </a:t>
            </a:r>
            <a:r>
              <a:rPr lang="en-US" b="1" dirty="0" err="1"/>
              <a:t>Ayam</a:t>
            </a:r>
            <a:endParaRPr lang="en-ID" b="1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77525F8-447D-99E0-807B-161943177BE6}"/>
              </a:ext>
            </a:extLst>
          </p:cNvPr>
          <p:cNvSpPr/>
          <p:nvPr/>
        </p:nvSpPr>
        <p:spPr>
          <a:xfrm>
            <a:off x="498452" y="2567725"/>
            <a:ext cx="3205199" cy="2274570"/>
          </a:xfrm>
          <a:custGeom>
            <a:avLst/>
            <a:gdLst/>
            <a:ahLst/>
            <a:cxnLst/>
            <a:rect l="l" t="t" r="r" b="b"/>
            <a:pathLst>
              <a:path w="6690273" h="4775182">
                <a:moveTo>
                  <a:pt x="0" y="0"/>
                </a:moveTo>
                <a:lnTo>
                  <a:pt x="6690272" y="0"/>
                </a:lnTo>
                <a:lnTo>
                  <a:pt x="6690272" y="4775182"/>
                </a:lnTo>
                <a:lnTo>
                  <a:pt x="0" y="4775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3CBC726-9CA0-17F3-4D83-2F7803FA032A}"/>
              </a:ext>
            </a:extLst>
          </p:cNvPr>
          <p:cNvSpPr/>
          <p:nvPr/>
        </p:nvSpPr>
        <p:spPr>
          <a:xfrm>
            <a:off x="4374210" y="2567725"/>
            <a:ext cx="3228769" cy="2274570"/>
          </a:xfrm>
          <a:custGeom>
            <a:avLst/>
            <a:gdLst/>
            <a:ahLst/>
            <a:cxnLst/>
            <a:rect l="l" t="t" r="r" b="b"/>
            <a:pathLst>
              <a:path w="6660035" h="4437248">
                <a:moveTo>
                  <a:pt x="0" y="0"/>
                </a:moveTo>
                <a:lnTo>
                  <a:pt x="6660035" y="0"/>
                </a:lnTo>
                <a:lnTo>
                  <a:pt x="6660035" y="4437249"/>
                </a:lnTo>
                <a:lnTo>
                  <a:pt x="0" y="4437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5CEB6F1-D9DB-13B8-02B3-ABC247FDD487}"/>
              </a:ext>
            </a:extLst>
          </p:cNvPr>
          <p:cNvSpPr/>
          <p:nvPr/>
        </p:nvSpPr>
        <p:spPr>
          <a:xfrm>
            <a:off x="8438492" y="2567726"/>
            <a:ext cx="3228769" cy="2274569"/>
          </a:xfrm>
          <a:custGeom>
            <a:avLst/>
            <a:gdLst/>
            <a:ahLst/>
            <a:cxnLst/>
            <a:rect l="l" t="t" r="r" b="b"/>
            <a:pathLst>
              <a:path w="5741561" h="3918615">
                <a:moveTo>
                  <a:pt x="0" y="0"/>
                </a:moveTo>
                <a:lnTo>
                  <a:pt x="5741561" y="0"/>
                </a:lnTo>
                <a:lnTo>
                  <a:pt x="5741561" y="3918615"/>
                </a:lnTo>
                <a:lnTo>
                  <a:pt x="0" y="391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D145999E-AB2B-83B5-1EC1-73CF385F25B3}"/>
              </a:ext>
            </a:extLst>
          </p:cNvPr>
          <p:cNvSpPr txBox="1"/>
          <p:nvPr/>
        </p:nvSpPr>
        <p:spPr>
          <a:xfrm>
            <a:off x="8390867" y="2273611"/>
            <a:ext cx="3086152" cy="31584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59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3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83B283-CDCF-44C0-32D7-6B80DC373E89}"/>
              </a:ext>
            </a:extLst>
          </p:cNvPr>
          <p:cNvSpPr txBox="1"/>
          <p:nvPr/>
        </p:nvSpPr>
        <p:spPr>
          <a:xfrm>
            <a:off x="781498" y="1823884"/>
            <a:ext cx="50353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1. </a:t>
            </a:r>
            <a:r>
              <a:rPr lang="en-ID" b="1" dirty="0" err="1"/>
              <a:t>Pilih</a:t>
            </a:r>
            <a:r>
              <a:rPr lang="en-ID" b="1" dirty="0"/>
              <a:t> Project </a:t>
            </a:r>
            <a:r>
              <a:rPr lang="en-ID" b="1" dirty="0" err="1"/>
              <a:t>Sederhana</a:t>
            </a:r>
            <a:r>
              <a:rPr lang="en-ID" b="1" dirty="0"/>
              <a:t> (Based On Problem):</a:t>
            </a:r>
          </a:p>
          <a:p>
            <a:r>
              <a:rPr lang="en-ID" dirty="0"/>
              <a:t>    </a:t>
            </a:r>
            <a:r>
              <a:rPr lang="en-ID" dirty="0" err="1"/>
              <a:t>Contoh</a:t>
            </a:r>
            <a:r>
              <a:rPr lang="en-ID" dirty="0"/>
              <a:t>:</a:t>
            </a:r>
          </a:p>
          <a:p>
            <a:r>
              <a:rPr lang="en-ID" dirty="0"/>
              <a:t>	-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kulitas</a:t>
            </a:r>
            <a:r>
              <a:rPr lang="en-ID" dirty="0"/>
              <a:t> </a:t>
            </a:r>
            <a:r>
              <a:rPr lang="en-ID" dirty="0" err="1"/>
              <a:t>udara</a:t>
            </a:r>
            <a:r>
              <a:rPr lang="en-ID" dirty="0"/>
              <a:t> </a:t>
            </a:r>
          </a:p>
          <a:p>
            <a:r>
              <a:rPr lang="en-ID" dirty="0"/>
              <a:t>	-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sederhana</a:t>
            </a:r>
            <a:endParaRPr lang="en-ID" dirty="0"/>
          </a:p>
          <a:p>
            <a:r>
              <a:rPr lang="en-ID" dirty="0"/>
              <a:t>	- </a:t>
            </a:r>
            <a:r>
              <a:rPr lang="en-ID" dirty="0" err="1"/>
              <a:t>Membuat</a:t>
            </a:r>
            <a:r>
              <a:rPr lang="en-ID" dirty="0"/>
              <a:t> system </a:t>
            </a:r>
            <a:r>
              <a:rPr lang="en-ID" dirty="0" err="1"/>
              <a:t>penyiraman</a:t>
            </a:r>
            <a:r>
              <a:rPr lang="en-ID" dirty="0"/>
              <a:t> </a:t>
            </a:r>
            <a:r>
              <a:rPr lang="en-ID" dirty="0" err="1"/>
              <a:t>tanaman</a:t>
            </a:r>
            <a:r>
              <a:rPr lang="en-ID" dirty="0"/>
              <a:t> </a:t>
            </a:r>
            <a:r>
              <a:rPr lang="en-ID" dirty="0" err="1"/>
              <a:t>otomatis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509C7-1821-376B-7D90-C680CC75E88E}"/>
              </a:ext>
            </a:extLst>
          </p:cNvPr>
          <p:cNvSpPr txBox="1"/>
          <p:nvPr/>
        </p:nvSpPr>
        <p:spPr>
          <a:xfrm>
            <a:off x="781498" y="3339503"/>
            <a:ext cx="70262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2. </a:t>
            </a:r>
            <a:r>
              <a:rPr lang="en-ID" b="1" dirty="0" err="1"/>
              <a:t>Pelajari</a:t>
            </a:r>
            <a:r>
              <a:rPr lang="en-ID" b="1" dirty="0"/>
              <a:t> </a:t>
            </a:r>
            <a:r>
              <a:rPr lang="en-ID" b="1" dirty="0" err="1"/>
              <a:t>Konsep</a:t>
            </a:r>
            <a:r>
              <a:rPr lang="en-ID" b="1" dirty="0"/>
              <a:t> </a:t>
            </a:r>
            <a:r>
              <a:rPr lang="en-ID" b="1" dirty="0" err="1"/>
              <a:t>Elektronika</a:t>
            </a:r>
            <a:r>
              <a:rPr lang="en-ID" b="1" dirty="0"/>
              <a:t> Dasar dan </a:t>
            </a:r>
            <a:r>
              <a:rPr lang="en-ID" b="1" dirty="0" err="1"/>
              <a:t>Mikrokontroler</a:t>
            </a:r>
            <a:endParaRPr lang="en-ID" b="1" dirty="0"/>
          </a:p>
          <a:p>
            <a:r>
              <a:rPr lang="en-ID" dirty="0"/>
              <a:t>	- Seri</a:t>
            </a:r>
            <a:br>
              <a:rPr lang="en-ID" dirty="0"/>
            </a:br>
            <a:r>
              <a:rPr lang="en-ID" dirty="0"/>
              <a:t>	- </a:t>
            </a:r>
            <a:r>
              <a:rPr lang="en-ID" dirty="0" err="1"/>
              <a:t>Paralel</a:t>
            </a:r>
            <a:endParaRPr lang="en-ID" dirty="0"/>
          </a:p>
          <a:p>
            <a:r>
              <a:rPr lang="en-ID" dirty="0"/>
              <a:t>	- Sensor (Input) : Sensor </a:t>
            </a:r>
            <a:r>
              <a:rPr lang="en-ID" dirty="0" err="1"/>
              <a:t>suhu</a:t>
            </a:r>
            <a:r>
              <a:rPr lang="en-ID" dirty="0"/>
              <a:t>, sensor Cahaya, sensor </a:t>
            </a:r>
            <a:r>
              <a:rPr lang="en-ID" dirty="0" err="1"/>
              <a:t>jarak</a:t>
            </a:r>
            <a:r>
              <a:rPr lang="en-ID" dirty="0"/>
              <a:t>, sensor pH </a:t>
            </a:r>
            <a:r>
              <a:rPr lang="en-ID" dirty="0" err="1"/>
              <a:t>dll</a:t>
            </a:r>
            <a:endParaRPr lang="en-ID" dirty="0"/>
          </a:p>
          <a:p>
            <a:r>
              <a:rPr lang="en-ID" dirty="0"/>
              <a:t>	- </a:t>
            </a:r>
            <a:r>
              <a:rPr lang="en-ID" dirty="0" err="1"/>
              <a:t>Aktuator</a:t>
            </a:r>
            <a:r>
              <a:rPr lang="en-ID" dirty="0"/>
              <a:t> (Output) : Servo, Motor DC </a:t>
            </a:r>
            <a:r>
              <a:rPr lang="en-ID" dirty="0" err="1"/>
              <a:t>dll</a:t>
            </a:r>
            <a:endParaRPr lang="en-ID" dirty="0"/>
          </a:p>
          <a:p>
            <a:r>
              <a:rPr lang="en-ID" dirty="0"/>
              <a:t>	- LED</a:t>
            </a:r>
          </a:p>
          <a:p>
            <a:r>
              <a:rPr lang="en-ID" dirty="0"/>
              <a:t>	- Display (LCD)</a:t>
            </a:r>
            <a:br>
              <a:rPr lang="en-ID" dirty="0"/>
            </a:br>
            <a:r>
              <a:rPr lang="en-ID" dirty="0"/>
              <a:t>	- </a:t>
            </a:r>
            <a:r>
              <a:rPr lang="en-ID" dirty="0" err="1"/>
              <a:t>Sinyal</a:t>
            </a:r>
            <a:r>
              <a:rPr lang="en-ID" dirty="0"/>
              <a:t> Digital</a:t>
            </a:r>
          </a:p>
          <a:p>
            <a:r>
              <a:rPr lang="en-ID" dirty="0"/>
              <a:t>	- </a:t>
            </a:r>
            <a:r>
              <a:rPr lang="en-ID" dirty="0" err="1"/>
              <a:t>Sinyal</a:t>
            </a:r>
            <a:r>
              <a:rPr lang="en-ID" dirty="0"/>
              <a:t> Analog</a:t>
            </a:r>
          </a:p>
          <a:p>
            <a:r>
              <a:rPr lang="en-ID" dirty="0"/>
              <a:t>	- </a:t>
            </a:r>
            <a:r>
              <a:rPr lang="en-ID" dirty="0" err="1"/>
              <a:t>Mikrokontroler</a:t>
            </a:r>
            <a:r>
              <a:rPr lang="en-ID" dirty="0"/>
              <a:t> (Arduino UNO, Raspberry Pi Pico, </a:t>
            </a:r>
            <a:r>
              <a:rPr lang="en-ID" dirty="0" err="1"/>
              <a:t>NodeMCU</a:t>
            </a:r>
            <a:r>
              <a:rPr lang="en-ID" dirty="0"/>
              <a:t>, ESP32 </a:t>
            </a:r>
            <a:r>
              <a:rPr lang="en-ID" dirty="0" err="1"/>
              <a:t>dll</a:t>
            </a:r>
            <a:r>
              <a:rPr lang="en-ID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6E574-6877-FB67-FF14-82B90A66308C}"/>
              </a:ext>
            </a:extLst>
          </p:cNvPr>
          <p:cNvSpPr txBox="1"/>
          <p:nvPr/>
        </p:nvSpPr>
        <p:spPr>
          <a:xfrm>
            <a:off x="3096620" y="712316"/>
            <a:ext cx="599875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Tips </a:t>
            </a:r>
            <a:r>
              <a:rPr lang="en-ID" sz="2000" b="1" dirty="0" err="1">
                <a:solidFill>
                  <a:schemeClr val="bg1"/>
                </a:solidFill>
              </a:rPr>
              <a:t>mengembangkan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proyek</a:t>
            </a:r>
            <a:r>
              <a:rPr lang="en-ID" sz="2000" b="1" dirty="0">
                <a:solidFill>
                  <a:schemeClr val="bg1"/>
                </a:solidFill>
              </a:rPr>
              <a:t> IoT </a:t>
            </a:r>
            <a:r>
              <a:rPr lang="en-ID" sz="2000" b="1" dirty="0" err="1">
                <a:solidFill>
                  <a:schemeClr val="bg1"/>
                </a:solidFill>
              </a:rPr>
              <a:t>untuk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pemula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0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309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83B283-CDCF-44C0-32D7-6B80DC373E89}"/>
              </a:ext>
            </a:extLst>
          </p:cNvPr>
          <p:cNvSpPr txBox="1"/>
          <p:nvPr/>
        </p:nvSpPr>
        <p:spPr>
          <a:xfrm>
            <a:off x="781496" y="1809136"/>
            <a:ext cx="3648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/>
              <a:t>3. </a:t>
            </a:r>
            <a:r>
              <a:rPr lang="en-ID" b="1" dirty="0" err="1"/>
              <a:t>Pelajari</a:t>
            </a:r>
            <a:r>
              <a:rPr lang="en-ID" b="1" dirty="0"/>
              <a:t> Bahasa </a:t>
            </a:r>
            <a:r>
              <a:rPr lang="en-ID" b="1" dirty="0" err="1"/>
              <a:t>pemrograman</a:t>
            </a:r>
            <a:r>
              <a:rPr lang="en-ID" b="1" dirty="0"/>
              <a:t> </a:t>
            </a:r>
            <a:r>
              <a:rPr lang="en-ID" b="1" dirty="0" err="1"/>
              <a:t>standar</a:t>
            </a:r>
            <a:endParaRPr lang="en-ID" b="1" dirty="0"/>
          </a:p>
          <a:p>
            <a:r>
              <a:rPr lang="en-ID" dirty="0"/>
              <a:t>    </a:t>
            </a:r>
            <a:r>
              <a:rPr lang="en-ID" dirty="0" err="1"/>
              <a:t>Contoh</a:t>
            </a:r>
            <a:r>
              <a:rPr lang="en-ID" dirty="0"/>
              <a:t>:</a:t>
            </a:r>
          </a:p>
          <a:p>
            <a:r>
              <a:rPr lang="en-ID" dirty="0"/>
              <a:t>	- C</a:t>
            </a:r>
          </a:p>
          <a:p>
            <a:r>
              <a:rPr lang="en-ID" dirty="0"/>
              <a:t>	- C++</a:t>
            </a:r>
            <a:br>
              <a:rPr lang="en-ID" dirty="0"/>
            </a:br>
            <a:r>
              <a:rPr lang="en-ID" dirty="0"/>
              <a:t>	- </a:t>
            </a:r>
            <a:r>
              <a:rPr lang="en-ID" dirty="0" err="1"/>
              <a:t>MicroPython</a:t>
            </a:r>
            <a:r>
              <a:rPr lang="en-ID" dirty="0"/>
              <a:t>/Python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509C7-1821-376B-7D90-C680CC75E88E}"/>
              </a:ext>
            </a:extLst>
          </p:cNvPr>
          <p:cNvSpPr txBox="1"/>
          <p:nvPr/>
        </p:nvSpPr>
        <p:spPr>
          <a:xfrm>
            <a:off x="781497" y="3148060"/>
            <a:ext cx="3446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  <a:r>
              <a:rPr lang="en-ID" b="1" dirty="0"/>
              <a:t>. </a:t>
            </a:r>
            <a:r>
              <a:rPr lang="en-ID" b="1" dirty="0" err="1"/>
              <a:t>Gunakan</a:t>
            </a:r>
            <a:r>
              <a:rPr lang="en-ID" b="1" dirty="0"/>
              <a:t> IDE Open-Source:</a:t>
            </a:r>
          </a:p>
          <a:p>
            <a:r>
              <a:rPr lang="en-ID" dirty="0"/>
              <a:t>	- Arduino IDE (C++/</a:t>
            </a:r>
            <a:r>
              <a:rPr lang="en-ID" dirty="0" err="1"/>
              <a:t>ino</a:t>
            </a:r>
            <a:r>
              <a:rPr lang="en-ID" dirty="0"/>
              <a:t>)</a:t>
            </a:r>
          </a:p>
          <a:p>
            <a:r>
              <a:rPr lang="en-ID" dirty="0"/>
              <a:t>	- </a:t>
            </a:r>
            <a:r>
              <a:rPr lang="en-ID" dirty="0" err="1"/>
              <a:t>Thonny</a:t>
            </a:r>
            <a:r>
              <a:rPr lang="en-ID" dirty="0"/>
              <a:t> IDE (</a:t>
            </a:r>
            <a:r>
              <a:rPr lang="en-ID" dirty="0" err="1"/>
              <a:t>MicroPython</a:t>
            </a:r>
            <a:r>
              <a:rPr lang="en-ID" dirty="0"/>
              <a:t>)</a:t>
            </a:r>
          </a:p>
          <a:p>
            <a:r>
              <a:rPr lang="en-ID" dirty="0"/>
              <a:t>	- Visual Studio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E52F78-7B87-8025-D455-4E5533F3CC46}"/>
              </a:ext>
            </a:extLst>
          </p:cNvPr>
          <p:cNvSpPr txBox="1"/>
          <p:nvPr/>
        </p:nvSpPr>
        <p:spPr>
          <a:xfrm>
            <a:off x="749664" y="4271540"/>
            <a:ext cx="56332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  <a:r>
              <a:rPr lang="en-ID" b="1" dirty="0"/>
              <a:t>. </a:t>
            </a:r>
            <a:r>
              <a:rPr lang="en-ID" b="1" dirty="0" err="1"/>
              <a:t>Gunakan</a:t>
            </a:r>
            <a:r>
              <a:rPr lang="en-ID" b="1" dirty="0"/>
              <a:t> Local Server/IoT Cloud Gratis (Database dan server)</a:t>
            </a:r>
          </a:p>
          <a:p>
            <a:r>
              <a:rPr lang="en-ID" dirty="0"/>
              <a:t>	- XAMPP &amp; phpMyAdmin</a:t>
            </a:r>
          </a:p>
          <a:p>
            <a:r>
              <a:rPr lang="en-ID" dirty="0"/>
              <a:t>	- Blynk</a:t>
            </a:r>
          </a:p>
          <a:p>
            <a:r>
              <a:rPr lang="en-ID" dirty="0"/>
              <a:t>	- </a:t>
            </a:r>
            <a:r>
              <a:rPr lang="en-ID" dirty="0" err="1"/>
              <a:t>ThingsBoard</a:t>
            </a: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ADD7E-422E-E63C-3BE5-6507C6CB81B8}"/>
              </a:ext>
            </a:extLst>
          </p:cNvPr>
          <p:cNvSpPr txBox="1"/>
          <p:nvPr/>
        </p:nvSpPr>
        <p:spPr>
          <a:xfrm>
            <a:off x="781497" y="5462888"/>
            <a:ext cx="38924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6. </a:t>
            </a:r>
            <a:r>
              <a:rPr lang="en-US" b="1" dirty="0" err="1"/>
              <a:t>Pelajari</a:t>
            </a:r>
            <a:r>
              <a:rPr lang="en-US" b="1" dirty="0"/>
              <a:t> </a:t>
            </a:r>
            <a:r>
              <a:rPr lang="en-US" b="1" dirty="0" err="1"/>
              <a:t>protokol</a:t>
            </a:r>
            <a:r>
              <a:rPr lang="en-US" b="1" dirty="0"/>
              <a:t> </a:t>
            </a:r>
            <a:r>
              <a:rPr lang="en-US" b="1" dirty="0" err="1"/>
              <a:t>komunikasi</a:t>
            </a:r>
            <a:endParaRPr lang="en-US" b="1" dirty="0"/>
          </a:p>
          <a:p>
            <a:r>
              <a:rPr lang="en-US" dirty="0"/>
              <a:t>	- MQTT (Publisher dan Subscriber)</a:t>
            </a:r>
          </a:p>
          <a:p>
            <a:r>
              <a:rPr lang="en-US" dirty="0"/>
              <a:t>	- HTTP (Response dan Request)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70ADE-1561-B2AD-38F7-2D3A2F43D101}"/>
              </a:ext>
            </a:extLst>
          </p:cNvPr>
          <p:cNvSpPr txBox="1"/>
          <p:nvPr/>
        </p:nvSpPr>
        <p:spPr>
          <a:xfrm>
            <a:off x="3096620" y="712316"/>
            <a:ext cx="5998758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Tips </a:t>
            </a:r>
            <a:r>
              <a:rPr lang="en-ID" sz="2000" b="1" dirty="0" err="1">
                <a:solidFill>
                  <a:schemeClr val="bg1"/>
                </a:solidFill>
              </a:rPr>
              <a:t>mengembangkan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proyek</a:t>
            </a:r>
            <a:r>
              <a:rPr lang="en-ID" sz="2000" b="1" dirty="0">
                <a:solidFill>
                  <a:schemeClr val="bg1"/>
                </a:solidFill>
              </a:rPr>
              <a:t> IoT </a:t>
            </a:r>
            <a:r>
              <a:rPr lang="en-ID" sz="2000" b="1" dirty="0" err="1">
                <a:solidFill>
                  <a:schemeClr val="bg1"/>
                </a:solidFill>
              </a:rPr>
              <a:t>untuk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pemula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CF9C3D-832B-1B09-40D1-1E8874CC7184}"/>
              </a:ext>
            </a:extLst>
          </p:cNvPr>
          <p:cNvSpPr txBox="1"/>
          <p:nvPr/>
        </p:nvSpPr>
        <p:spPr>
          <a:xfrm>
            <a:off x="7157716" y="1848077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7. </a:t>
            </a:r>
            <a:r>
              <a:rPr lang="en-US" b="1" dirty="0" err="1"/>
              <a:t>Mengikuti</a:t>
            </a:r>
            <a:r>
              <a:rPr lang="en-US" b="1" dirty="0"/>
              <a:t> Bootcamp Edspert.id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7521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29375a9c68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56BDA-7FBC-1B3F-6F83-03689BCADF0D}"/>
              </a:ext>
            </a:extLst>
          </p:cNvPr>
          <p:cNvSpPr txBox="1"/>
          <p:nvPr/>
        </p:nvSpPr>
        <p:spPr>
          <a:xfrm>
            <a:off x="2134214" y="2951946"/>
            <a:ext cx="7923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Live Coding:</a:t>
            </a:r>
          </a:p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Sistem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Keamanan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Sederhana</a:t>
            </a:r>
            <a:endParaRPr lang="en-ID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29375a9c68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56BDA-7FBC-1B3F-6F83-03689BCADF0D}"/>
              </a:ext>
            </a:extLst>
          </p:cNvPr>
          <p:cNvSpPr txBox="1"/>
          <p:nvPr/>
        </p:nvSpPr>
        <p:spPr>
          <a:xfrm>
            <a:off x="4646049" y="842715"/>
            <a:ext cx="2899902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Alat dan </a:t>
            </a:r>
            <a:r>
              <a:rPr lang="en-US" sz="2000" b="1" dirty="0" err="1">
                <a:solidFill>
                  <a:schemeClr val="bg1"/>
                </a:solidFill>
              </a:rPr>
              <a:t>Bahan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B9ED-9E02-2D41-B27D-FCD666E1A6AB}"/>
              </a:ext>
            </a:extLst>
          </p:cNvPr>
          <p:cNvSpPr txBox="1"/>
          <p:nvPr/>
        </p:nvSpPr>
        <p:spPr>
          <a:xfrm>
            <a:off x="1371293" y="2387740"/>
            <a:ext cx="61746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1 x Arduino UNO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2. 1 x LCD 16x2 I2C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3. 1 x PIR Sensor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4. 1 x LED Merah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5. 1 x LED Hijau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6. 1 x Breadboard</a:t>
            </a:r>
          </a:p>
        </p:txBody>
      </p:sp>
    </p:spTree>
    <p:extLst>
      <p:ext uri="{BB962C8B-B14F-4D97-AF65-F5344CB8AC3E}">
        <p14:creationId xmlns:p14="http://schemas.microsoft.com/office/powerpoint/2010/main" val="251702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29375a9c68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C254AC-CD87-8434-2E34-F2FDE374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07" y="1065786"/>
            <a:ext cx="5209550" cy="472643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BADE6B-79B7-3504-D73B-CF756A4AB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80424"/>
              </p:ext>
            </p:extLst>
          </p:nvPr>
        </p:nvGraphicFramePr>
        <p:xfrm>
          <a:off x="116168" y="1065786"/>
          <a:ext cx="6387599" cy="2511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66">
                  <a:extLst>
                    <a:ext uri="{9D8B030D-6E8A-4147-A177-3AD203B41FA5}">
                      <a16:colId xmlns:a16="http://schemas.microsoft.com/office/drawing/2014/main" val="1280986693"/>
                    </a:ext>
                  </a:extLst>
                </a:gridCol>
                <a:gridCol w="1273632">
                  <a:extLst>
                    <a:ext uri="{9D8B030D-6E8A-4147-A177-3AD203B41FA5}">
                      <a16:colId xmlns:a16="http://schemas.microsoft.com/office/drawing/2014/main" val="2977715799"/>
                    </a:ext>
                  </a:extLst>
                </a:gridCol>
                <a:gridCol w="1031684">
                  <a:extLst>
                    <a:ext uri="{9D8B030D-6E8A-4147-A177-3AD203B41FA5}">
                      <a16:colId xmlns:a16="http://schemas.microsoft.com/office/drawing/2014/main" val="3499680378"/>
                    </a:ext>
                  </a:extLst>
                </a:gridCol>
                <a:gridCol w="1124517">
                  <a:extLst>
                    <a:ext uri="{9D8B030D-6E8A-4147-A177-3AD203B41FA5}">
                      <a16:colId xmlns:a16="http://schemas.microsoft.com/office/drawing/2014/main" val="4231316272"/>
                    </a:ext>
                  </a:extLst>
                </a:gridCol>
                <a:gridCol w="1078100">
                  <a:extLst>
                    <a:ext uri="{9D8B030D-6E8A-4147-A177-3AD203B41FA5}">
                      <a16:colId xmlns:a16="http://schemas.microsoft.com/office/drawing/2014/main" val="368207850"/>
                    </a:ext>
                  </a:extLst>
                </a:gridCol>
              </a:tblGrid>
              <a:tr h="3420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Arduino Uno GPIO</a:t>
                      </a:r>
                      <a:endParaRPr lang="en-ID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LCD I2C</a:t>
                      </a:r>
                      <a:endParaRPr lang="en-ID" sz="1400" b="1" i="0" dirty="0">
                        <a:solidFill>
                          <a:schemeClr val="bg1"/>
                        </a:solidFill>
                        <a:effectLst/>
                        <a:latin typeface="Inter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Inter"/>
                        </a:rPr>
                        <a:t>PIR Sensor</a:t>
                      </a:r>
                      <a:endParaRPr lang="en-ID" sz="1400" b="1" i="0" dirty="0">
                        <a:solidFill>
                          <a:schemeClr val="bg1"/>
                        </a:solidFill>
                        <a:effectLst/>
                        <a:latin typeface="Inter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Inter"/>
                        </a:rPr>
                        <a:t>LED Merah</a:t>
                      </a:r>
                      <a:endParaRPr lang="en-ID" sz="1400" b="1" i="0" dirty="0">
                        <a:solidFill>
                          <a:schemeClr val="bg1"/>
                        </a:solidFill>
                        <a:effectLst/>
                        <a:latin typeface="Inter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effectLst/>
                          <a:latin typeface="Inter"/>
                        </a:rPr>
                        <a:t>LED Hijau</a:t>
                      </a:r>
                      <a:endParaRPr lang="en-ID" sz="1400" b="1" i="0" dirty="0">
                        <a:solidFill>
                          <a:schemeClr val="bg1"/>
                        </a:solidFill>
                        <a:effectLst/>
                        <a:latin typeface="Inter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66962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en-ID" sz="1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FF00"/>
                          </a:solidFill>
                        </a:rPr>
                        <a:t>OUT</a:t>
                      </a:r>
                      <a:endParaRPr lang="en-ID" sz="1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534923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3</a:t>
                      </a:r>
                      <a:endParaRPr lang="en-ID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FF"/>
                          </a:solidFill>
                        </a:rPr>
                        <a:t>+</a:t>
                      </a:r>
                      <a:endParaRPr lang="en-ID" sz="1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40576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ID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+</a:t>
                      </a:r>
                      <a:endParaRPr lang="en-ID" sz="1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49165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FF"/>
                          </a:solidFill>
                        </a:rPr>
                        <a:t>A4</a:t>
                      </a:r>
                      <a:endParaRPr lang="en-ID" sz="14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FF"/>
                          </a:solidFill>
                        </a:rPr>
                        <a:t>SDA</a:t>
                      </a:r>
                      <a:endParaRPr lang="en-ID" sz="1400" dirty="0">
                        <a:solidFill>
                          <a:srgbClr val="FF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035451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A5</a:t>
                      </a:r>
                      <a:endParaRPr lang="en-ID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SCL</a:t>
                      </a:r>
                      <a:endParaRPr lang="en-ID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51338"/>
                  </a:ext>
                </a:extLst>
              </a:tr>
              <a:tr h="2755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GND</a:t>
                      </a:r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chemeClr val="tx1"/>
                          </a:solidFill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chemeClr val="tx1"/>
                          </a:solidFill>
                        </a:rPr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D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636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5V</a:t>
                      </a:r>
                      <a:endParaRPr lang="en-ID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VCC</a:t>
                      </a:r>
                      <a:endParaRPr lang="en-ID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VCC</a:t>
                      </a:r>
                      <a:endParaRPr lang="en-ID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D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11915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59FDEB9-49C4-03C7-51DA-74E9572A55C7}"/>
              </a:ext>
            </a:extLst>
          </p:cNvPr>
          <p:cNvSpPr txBox="1"/>
          <p:nvPr/>
        </p:nvSpPr>
        <p:spPr>
          <a:xfrm>
            <a:off x="5057092" y="430153"/>
            <a:ext cx="2077813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Wiring Diagram</a:t>
            </a:r>
            <a:endParaRPr lang="en-ID" sz="20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3ED9D3-6653-7CE8-B505-AE31227BA6B0}"/>
              </a:ext>
            </a:extLst>
          </p:cNvPr>
          <p:cNvGrpSpPr/>
          <p:nvPr/>
        </p:nvGrpSpPr>
        <p:grpSpPr>
          <a:xfrm>
            <a:off x="1270568" y="3648719"/>
            <a:ext cx="3809436" cy="3182345"/>
            <a:chOff x="1270568" y="3648719"/>
            <a:chExt cx="3809436" cy="3182345"/>
          </a:xfrm>
        </p:grpSpPr>
        <p:pic>
          <p:nvPicPr>
            <p:cNvPr id="6" name="Picture 2" descr="Arduino UNO Pinout">
              <a:extLst>
                <a:ext uri="{FF2B5EF4-FFF2-40B4-BE49-F238E27FC236}">
                  <a16:creationId xmlns:a16="http://schemas.microsoft.com/office/drawing/2014/main" id="{7FADC916-6B07-94B8-2673-CD6B3D249E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 flipV="1">
              <a:off x="1584113" y="3335174"/>
              <a:ext cx="3182345" cy="3809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E07C45-3DBC-AB51-A5C5-2BACDAF41EF6}"/>
                </a:ext>
              </a:extLst>
            </p:cNvPr>
            <p:cNvSpPr/>
            <p:nvPr/>
          </p:nvSpPr>
          <p:spPr>
            <a:xfrm>
              <a:off x="2446020" y="3909060"/>
              <a:ext cx="259080" cy="358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9CEC8B0-533F-126E-60D5-6B0EEA85F0B1}"/>
              </a:ext>
            </a:extLst>
          </p:cNvPr>
          <p:cNvSpPr txBox="1"/>
          <p:nvPr/>
        </p:nvSpPr>
        <p:spPr>
          <a:xfrm>
            <a:off x="7341383" y="201400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Arduino UNO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ABF4A-3C47-3478-81F7-69B3A798506F}"/>
              </a:ext>
            </a:extLst>
          </p:cNvPr>
          <p:cNvSpPr txBox="1"/>
          <p:nvPr/>
        </p:nvSpPr>
        <p:spPr>
          <a:xfrm>
            <a:off x="9942015" y="4113311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LCD 16x2 I2C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93CA7-2D97-2B37-0A86-33D932841083}"/>
              </a:ext>
            </a:extLst>
          </p:cNvPr>
          <p:cNvSpPr txBox="1"/>
          <p:nvPr/>
        </p:nvSpPr>
        <p:spPr>
          <a:xfrm>
            <a:off x="10281228" y="1065784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PIR Sensor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379F0-FE13-C0AF-CBCE-0E429E60CA66}"/>
              </a:ext>
            </a:extLst>
          </p:cNvPr>
          <p:cNvSpPr txBox="1"/>
          <p:nvPr/>
        </p:nvSpPr>
        <p:spPr>
          <a:xfrm>
            <a:off x="9724367" y="850341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LED </a:t>
            </a:r>
          </a:p>
          <a:p>
            <a:r>
              <a:rPr lang="en-US" dirty="0">
                <a:highlight>
                  <a:srgbClr val="FFFF00"/>
                </a:highlight>
              </a:rPr>
              <a:t>Merah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21464D-B858-316D-299D-3435E7E0A7B0}"/>
              </a:ext>
            </a:extLst>
          </p:cNvPr>
          <p:cNvSpPr txBox="1"/>
          <p:nvPr/>
        </p:nvSpPr>
        <p:spPr>
          <a:xfrm>
            <a:off x="9130935" y="850341"/>
            <a:ext cx="593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LED </a:t>
            </a:r>
          </a:p>
          <a:p>
            <a:r>
              <a:rPr lang="en-US" dirty="0">
                <a:highlight>
                  <a:srgbClr val="FFFF00"/>
                </a:highlight>
              </a:rPr>
              <a:t>Hijau</a:t>
            </a:r>
            <a:endParaRPr lang="en-ID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0F409-090C-FB9D-EB25-8E1F067E93D3}"/>
              </a:ext>
            </a:extLst>
          </p:cNvPr>
          <p:cNvSpPr txBox="1"/>
          <p:nvPr/>
        </p:nvSpPr>
        <p:spPr>
          <a:xfrm>
            <a:off x="10026974" y="289449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BreadBoard</a:t>
            </a:r>
            <a:endParaRPr lang="en-ID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29375a9c68_2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74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56BDA-7FBC-1B3F-6F83-03689BCADF0D}"/>
              </a:ext>
            </a:extLst>
          </p:cNvPr>
          <p:cNvSpPr txBox="1"/>
          <p:nvPr/>
        </p:nvSpPr>
        <p:spPr>
          <a:xfrm>
            <a:off x="5221236" y="523377"/>
            <a:ext cx="1749527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Skenario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AB9ED-9E02-2D41-B27D-FCD666E1A6AB}"/>
              </a:ext>
            </a:extLst>
          </p:cNvPr>
          <p:cNvSpPr txBox="1"/>
          <p:nvPr/>
        </p:nvSpPr>
        <p:spPr>
          <a:xfrm>
            <a:off x="745098" y="1771331"/>
            <a:ext cx="61746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1. Ketika </a:t>
            </a:r>
            <a:r>
              <a:rPr lang="en-US" sz="2000" dirty="0" err="1">
                <a:solidFill>
                  <a:schemeClr val="bg1"/>
                </a:solidFill>
              </a:rPr>
              <a:t>ada</a:t>
            </a:r>
            <a:r>
              <a:rPr lang="en-US" sz="2000" dirty="0">
                <a:solidFill>
                  <a:schemeClr val="bg1"/>
                </a:solidFill>
              </a:rPr>
              <a:t> orang </a:t>
            </a:r>
            <a:r>
              <a:rPr lang="en-US" sz="2000" dirty="0" err="1">
                <a:solidFill>
                  <a:schemeClr val="bg1"/>
                </a:solidFill>
              </a:rPr>
              <a:t>terdeteksi</a:t>
            </a:r>
            <a:r>
              <a:rPr lang="en-US" sz="2000" dirty="0">
                <a:solidFill>
                  <a:schemeClr val="bg1"/>
                </a:solidFill>
              </a:rPr>
              <a:t> oleh PIR Sensor, </a:t>
            </a:r>
            <a:r>
              <a:rPr lang="en-US" sz="2000" dirty="0" err="1">
                <a:solidFill>
                  <a:schemeClr val="bg1"/>
                </a:solidFill>
              </a:rPr>
              <a:t>tampilkan</a:t>
            </a:r>
            <a:r>
              <a:rPr lang="en-US" sz="2000" dirty="0">
                <a:solidFill>
                  <a:schemeClr val="bg1"/>
                </a:solidFill>
              </a:rPr>
              <a:t> di LCD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status di LCD “</a:t>
            </a:r>
            <a:r>
              <a:rPr lang="en-US" sz="2000" dirty="0" err="1">
                <a:solidFill>
                  <a:schemeClr val="bg1"/>
                </a:solidFill>
              </a:rPr>
              <a:t>Terdeteksi</a:t>
            </a:r>
            <a:r>
              <a:rPr lang="en-US" sz="2000" dirty="0">
                <a:solidFill>
                  <a:schemeClr val="bg1"/>
                </a:solidFill>
              </a:rPr>
              <a:t> Orang” dan </a:t>
            </a:r>
            <a:r>
              <a:rPr lang="en-US" sz="2000" dirty="0" err="1">
                <a:solidFill>
                  <a:schemeClr val="bg1"/>
                </a:solidFill>
              </a:rPr>
              <a:t>lampu</a:t>
            </a:r>
            <a:r>
              <a:rPr lang="en-US" sz="2000" dirty="0">
                <a:solidFill>
                  <a:schemeClr val="bg1"/>
                </a:solidFill>
              </a:rPr>
              <a:t> LED Merah </a:t>
            </a:r>
            <a:r>
              <a:rPr lang="en-US" sz="2000" dirty="0" err="1">
                <a:solidFill>
                  <a:schemeClr val="bg1"/>
                </a:solidFill>
              </a:rPr>
              <a:t>menyala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7D75B0-2186-913F-BD1E-CB956F1B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92" y="1545037"/>
            <a:ext cx="1534723" cy="15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F5BAB-FDC9-B341-D09A-B778F65CF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5999" y="2098444"/>
            <a:ext cx="558246" cy="558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30F70-6150-FCC0-18D9-15779759DFD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94458" y="4462440"/>
            <a:ext cx="558246" cy="558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AE674C-1DE1-B383-61CB-FE0CBDAE3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5532" y="1842482"/>
            <a:ext cx="1070169" cy="1070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2019F-ECAD-31A5-183C-C89EC2035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4996" y="4223794"/>
            <a:ext cx="1070169" cy="1070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84432B-D664-EFA1-E38C-102ADE4A0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76623" y="1948329"/>
            <a:ext cx="731521" cy="731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C0D87A-F487-B65E-317C-AB5C67DAFF3B}"/>
              </a:ext>
            </a:extLst>
          </p:cNvPr>
          <p:cNvSpPr txBox="1"/>
          <p:nvPr/>
        </p:nvSpPr>
        <p:spPr>
          <a:xfrm>
            <a:off x="745098" y="4255816"/>
            <a:ext cx="61746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2. Ketika </a:t>
            </a:r>
            <a:r>
              <a:rPr lang="en-US" sz="2000" dirty="0" err="1">
                <a:solidFill>
                  <a:schemeClr val="bg1"/>
                </a:solidFill>
              </a:rPr>
              <a:t>tidak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ada</a:t>
            </a:r>
            <a:r>
              <a:rPr lang="en-US" sz="2000" dirty="0">
                <a:solidFill>
                  <a:schemeClr val="bg1"/>
                </a:solidFill>
              </a:rPr>
              <a:t> orang </a:t>
            </a:r>
            <a:r>
              <a:rPr lang="en-US" sz="2000" dirty="0" err="1">
                <a:solidFill>
                  <a:schemeClr val="bg1"/>
                </a:solidFill>
              </a:rPr>
              <a:t>terdeteksi</a:t>
            </a:r>
            <a:r>
              <a:rPr lang="en-US" sz="2000" dirty="0">
                <a:solidFill>
                  <a:schemeClr val="bg1"/>
                </a:solidFill>
              </a:rPr>
              <a:t> oleh PIR sensor, </a:t>
            </a:r>
            <a:r>
              <a:rPr lang="en-US" sz="2000" dirty="0" err="1">
                <a:solidFill>
                  <a:schemeClr val="bg1"/>
                </a:solidFill>
              </a:rPr>
              <a:t>tampilkan</a:t>
            </a:r>
            <a:r>
              <a:rPr lang="en-US" sz="2000" dirty="0">
                <a:solidFill>
                  <a:schemeClr val="bg1"/>
                </a:solidFill>
              </a:rPr>
              <a:t> status di LCD </a:t>
            </a:r>
            <a:r>
              <a:rPr lang="en-US" sz="2000" dirty="0" err="1">
                <a:solidFill>
                  <a:schemeClr val="bg1"/>
                </a:solidFill>
              </a:rPr>
              <a:t>dengan</a:t>
            </a:r>
            <a:r>
              <a:rPr lang="en-US" sz="2000" dirty="0">
                <a:solidFill>
                  <a:schemeClr val="bg1"/>
                </a:solidFill>
              </a:rPr>
              <a:t> status “Normal” dan </a:t>
            </a:r>
            <a:r>
              <a:rPr lang="en-US" sz="2000" dirty="0" err="1">
                <a:solidFill>
                  <a:schemeClr val="bg1"/>
                </a:solidFill>
              </a:rPr>
              <a:t>Lampu</a:t>
            </a:r>
            <a:r>
              <a:rPr lang="en-US" sz="2000" dirty="0">
                <a:solidFill>
                  <a:schemeClr val="bg1"/>
                </a:solidFill>
              </a:rPr>
              <a:t> LED Hijau </a:t>
            </a:r>
            <a:r>
              <a:rPr lang="en-US" sz="2000" dirty="0" err="1">
                <a:solidFill>
                  <a:schemeClr val="bg1"/>
                </a:solidFill>
              </a:rPr>
              <a:t>menyala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86EB49A-AED3-7BD1-A273-8D615062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056" y="4076641"/>
            <a:ext cx="1534723" cy="15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0046653-E35B-E0EA-8D91-1FA2889A52C3}"/>
              </a:ext>
            </a:extLst>
          </p:cNvPr>
          <p:cNvSpPr/>
          <p:nvPr/>
        </p:nvSpPr>
        <p:spPr>
          <a:xfrm>
            <a:off x="8063016" y="2121604"/>
            <a:ext cx="383669" cy="3361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52137C-0466-3210-943B-F0EEF0BDA3AD}"/>
              </a:ext>
            </a:extLst>
          </p:cNvPr>
          <p:cNvSpPr/>
          <p:nvPr/>
        </p:nvSpPr>
        <p:spPr>
          <a:xfrm>
            <a:off x="9662307" y="2121603"/>
            <a:ext cx="392927" cy="3361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03111E-6361-6190-C71F-36FBB2B3B730}"/>
              </a:ext>
            </a:extLst>
          </p:cNvPr>
          <p:cNvSpPr/>
          <p:nvPr/>
        </p:nvSpPr>
        <p:spPr>
          <a:xfrm rot="3430701">
            <a:off x="7419870" y="4038926"/>
            <a:ext cx="117241" cy="15347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AF6551C-EB56-9E2F-BB7A-64D3132200BF}"/>
              </a:ext>
            </a:extLst>
          </p:cNvPr>
          <p:cNvSpPr/>
          <p:nvPr/>
        </p:nvSpPr>
        <p:spPr>
          <a:xfrm>
            <a:off x="8119626" y="4638201"/>
            <a:ext cx="383669" cy="3361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D5803-6EF1-A557-5F8F-2C3F8A842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676623" y="4419138"/>
            <a:ext cx="731521" cy="73152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628B4E17-87AE-D4AF-05F2-0AF5714C4550}"/>
              </a:ext>
            </a:extLst>
          </p:cNvPr>
          <p:cNvSpPr/>
          <p:nvPr/>
        </p:nvSpPr>
        <p:spPr>
          <a:xfrm>
            <a:off x="9573465" y="4592123"/>
            <a:ext cx="392926" cy="3361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B250DB-E317-B499-C8F9-E7671C6071C6}"/>
              </a:ext>
            </a:extLst>
          </p:cNvPr>
          <p:cNvSpPr txBox="1"/>
          <p:nvPr/>
        </p:nvSpPr>
        <p:spPr>
          <a:xfrm>
            <a:off x="10341689" y="223906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/>
              <a:t>Status:</a:t>
            </a:r>
          </a:p>
          <a:p>
            <a:pPr algn="ctr"/>
            <a:r>
              <a:rPr lang="en-US" sz="600" b="1" dirty="0" err="1"/>
              <a:t>Terdeteksi</a:t>
            </a:r>
            <a:r>
              <a:rPr lang="en-US" sz="600" b="1" dirty="0"/>
              <a:t> Orang</a:t>
            </a:r>
            <a:endParaRPr lang="en-ID" sz="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2B79B-5DA7-1BA0-F5A3-B63AB2A10B2C}"/>
              </a:ext>
            </a:extLst>
          </p:cNvPr>
          <p:cNvSpPr txBox="1"/>
          <p:nvPr/>
        </p:nvSpPr>
        <p:spPr>
          <a:xfrm>
            <a:off x="10534697" y="4620967"/>
            <a:ext cx="450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/>
              <a:t>Status:</a:t>
            </a:r>
          </a:p>
          <a:p>
            <a:pPr algn="ctr"/>
            <a:r>
              <a:rPr lang="en-US" sz="600" b="1" dirty="0"/>
              <a:t>Normal</a:t>
            </a:r>
            <a:endParaRPr lang="en-ID" sz="600" b="1" dirty="0"/>
          </a:p>
        </p:txBody>
      </p:sp>
    </p:spTree>
    <p:extLst>
      <p:ext uri="{BB962C8B-B14F-4D97-AF65-F5344CB8AC3E}">
        <p14:creationId xmlns:p14="http://schemas.microsoft.com/office/powerpoint/2010/main" val="238049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29375a9c68_2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5" y="0"/>
            <a:ext cx="12186581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AF8033-33E7-0B44-F3CD-1CFCED993482}"/>
              </a:ext>
            </a:extLst>
          </p:cNvPr>
          <p:cNvSpPr txBox="1"/>
          <p:nvPr/>
        </p:nvSpPr>
        <p:spPr>
          <a:xfrm>
            <a:off x="3283971" y="1799009"/>
            <a:ext cx="56240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3200" dirty="0">
                <a:solidFill>
                  <a:schemeClr val="bg1"/>
                </a:solidFill>
              </a:rPr>
              <a:t>Simulator IoT Online Gratis</a:t>
            </a:r>
            <a:br>
              <a:rPr lang="en-ID" sz="3200" dirty="0">
                <a:solidFill>
                  <a:schemeClr val="bg1"/>
                </a:solidFill>
              </a:rPr>
            </a:br>
            <a:r>
              <a:rPr lang="en-ID" sz="3200" dirty="0">
                <a:solidFill>
                  <a:schemeClr val="bg1"/>
                </a:solidFill>
              </a:rPr>
              <a:t>Buka link: https://wokwi.com/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26CE25-6612-E91F-BB2B-8F6369D58A93}"/>
              </a:ext>
            </a:extLst>
          </p:cNvPr>
          <p:cNvSpPr txBox="1"/>
          <p:nvPr/>
        </p:nvSpPr>
        <p:spPr>
          <a:xfrm>
            <a:off x="1182325" y="3397448"/>
            <a:ext cx="92964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 err="1">
                <a:solidFill>
                  <a:srgbClr val="FFFF00"/>
                </a:solidFill>
              </a:rPr>
              <a:t>Wokwi</a:t>
            </a:r>
            <a:r>
              <a:rPr lang="en-ID" sz="3200" dirty="0">
                <a:solidFill>
                  <a:srgbClr val="FFFF00"/>
                </a:solidFill>
              </a:rPr>
              <a:t> Project: </a:t>
            </a:r>
            <a:br>
              <a:rPr lang="en-ID" sz="3200" dirty="0">
                <a:solidFill>
                  <a:srgbClr val="FFFF00"/>
                </a:solidFill>
              </a:rPr>
            </a:br>
            <a:r>
              <a:rPr lang="en-ID" sz="3200" dirty="0">
                <a:solidFill>
                  <a:srgbClr val="FFFF00"/>
                </a:solidFill>
              </a:rPr>
              <a:t>https://wokwi.com/projects/378073228490188801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B00CF-3FF7-ECBF-5BBA-FCF149692882}"/>
              </a:ext>
            </a:extLst>
          </p:cNvPr>
          <p:cNvSpPr txBox="1"/>
          <p:nvPr/>
        </p:nvSpPr>
        <p:spPr>
          <a:xfrm>
            <a:off x="1182325" y="4848586"/>
            <a:ext cx="103337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dirty="0">
                <a:solidFill>
                  <a:srgbClr val="FFFF00"/>
                </a:solidFill>
              </a:rPr>
              <a:t>GitHub:</a:t>
            </a:r>
            <a:br>
              <a:rPr lang="en-ID" sz="3200" dirty="0">
                <a:solidFill>
                  <a:srgbClr val="FFFF00"/>
                </a:solidFill>
              </a:rPr>
            </a:br>
            <a:r>
              <a:rPr lang="en-ID" sz="3200" dirty="0">
                <a:solidFill>
                  <a:srgbClr val="FFFF00"/>
                </a:solidFill>
              </a:rPr>
              <a:t>https://github.com/aldi-lesmana/Edspert.id-Live-Coding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129375a9c68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59165-7F58-4870-6BC0-E65C48BB15C0}"/>
              </a:ext>
            </a:extLst>
          </p:cNvPr>
          <p:cNvSpPr txBox="1"/>
          <p:nvPr/>
        </p:nvSpPr>
        <p:spPr>
          <a:xfrm>
            <a:off x="1467781" y="4173822"/>
            <a:ext cx="332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Aldi </a:t>
            </a:r>
            <a:r>
              <a:rPr lang="en-US" sz="1800" dirty="0" err="1">
                <a:solidFill>
                  <a:schemeClr val="bg1"/>
                </a:solidFill>
              </a:rPr>
              <a:t>Destia</a:t>
            </a:r>
            <a:r>
              <a:rPr lang="en-US" sz="1800" dirty="0">
                <a:solidFill>
                  <a:schemeClr val="bg1"/>
                </a:solidFill>
              </a:rPr>
              <a:t> Lesmana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C3AB1-061A-94EF-7920-B0836B0C5742}"/>
              </a:ext>
            </a:extLst>
          </p:cNvPr>
          <p:cNvSpPr txBox="1"/>
          <p:nvPr/>
        </p:nvSpPr>
        <p:spPr>
          <a:xfrm>
            <a:off x="6877374" y="2807129"/>
            <a:ext cx="458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IoT Engineer – PT. Perkasa Pilar Utama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69788-B8A0-62D5-17CB-E85820D0512E}"/>
              </a:ext>
            </a:extLst>
          </p:cNvPr>
          <p:cNvSpPr txBox="1"/>
          <p:nvPr/>
        </p:nvSpPr>
        <p:spPr>
          <a:xfrm>
            <a:off x="6877374" y="3454459"/>
            <a:ext cx="516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Intern IoT Makers Development Program (IMDP)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PT. XL Axiata (X-Camp)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365B7-1D7A-B556-09F6-CE93E2CB8C66}"/>
              </a:ext>
            </a:extLst>
          </p:cNvPr>
          <p:cNvSpPr txBox="1"/>
          <p:nvPr/>
        </p:nvSpPr>
        <p:spPr>
          <a:xfrm>
            <a:off x="516698" y="4594033"/>
            <a:ext cx="593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IoT Engineer – PT. Perkasa Pilar Utama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2F9125-381C-C209-E1BF-B593CECC8166}"/>
              </a:ext>
            </a:extLst>
          </p:cNvPr>
          <p:cNvSpPr txBox="1"/>
          <p:nvPr/>
        </p:nvSpPr>
        <p:spPr>
          <a:xfrm>
            <a:off x="5704263" y="3945141"/>
            <a:ext cx="72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2021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C8F944-6A8D-E35A-C856-F721AE51062C}"/>
              </a:ext>
            </a:extLst>
          </p:cNvPr>
          <p:cNvSpPr txBox="1"/>
          <p:nvPr/>
        </p:nvSpPr>
        <p:spPr>
          <a:xfrm>
            <a:off x="5555565" y="2505391"/>
            <a:ext cx="99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Present 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C1FAB4-9683-82CE-EA82-B63283DD14D3}"/>
              </a:ext>
            </a:extLst>
          </p:cNvPr>
          <p:cNvSpPr txBox="1"/>
          <p:nvPr/>
        </p:nvSpPr>
        <p:spPr>
          <a:xfrm>
            <a:off x="5691473" y="3219007"/>
            <a:ext cx="72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2021</a:t>
            </a:r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150822-D87F-8512-A863-4077B5E40229}"/>
              </a:ext>
            </a:extLst>
          </p:cNvPr>
          <p:cNvGrpSpPr/>
          <p:nvPr/>
        </p:nvGrpSpPr>
        <p:grpSpPr>
          <a:xfrm>
            <a:off x="6614509" y="2850792"/>
            <a:ext cx="174320" cy="337617"/>
            <a:chOff x="6590287" y="3418567"/>
            <a:chExt cx="211649" cy="6140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4405D6-A563-7186-022E-613F212AB332}"/>
                </a:ext>
              </a:extLst>
            </p:cNvPr>
            <p:cNvSpPr/>
            <p:nvPr/>
          </p:nvSpPr>
          <p:spPr>
            <a:xfrm>
              <a:off x="6590291" y="3940850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645CBC-DFBD-24ED-0054-D6562CDA02A4}"/>
                </a:ext>
              </a:extLst>
            </p:cNvPr>
            <p:cNvSpPr/>
            <p:nvPr/>
          </p:nvSpPr>
          <p:spPr>
            <a:xfrm>
              <a:off x="6590290" y="3813430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5BB928C-2DDC-5182-2292-C74706B9E006}"/>
                </a:ext>
              </a:extLst>
            </p:cNvPr>
            <p:cNvSpPr/>
            <p:nvPr/>
          </p:nvSpPr>
          <p:spPr>
            <a:xfrm>
              <a:off x="6590289" y="3681809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1947344-A6D6-2C1C-0BDE-154895281D1B}"/>
                </a:ext>
              </a:extLst>
            </p:cNvPr>
            <p:cNvSpPr/>
            <p:nvPr/>
          </p:nvSpPr>
          <p:spPr>
            <a:xfrm>
              <a:off x="6590288" y="3550188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CCCB0B-5C6B-623D-37B7-0B864F48F1FE}"/>
                </a:ext>
              </a:extLst>
            </p:cNvPr>
            <p:cNvSpPr/>
            <p:nvPr/>
          </p:nvSpPr>
          <p:spPr>
            <a:xfrm>
              <a:off x="6590287" y="3418567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BC4BDEF-9014-7180-28FF-C110F6B67617}"/>
              </a:ext>
            </a:extLst>
          </p:cNvPr>
          <p:cNvSpPr/>
          <p:nvPr/>
        </p:nvSpPr>
        <p:spPr>
          <a:xfrm>
            <a:off x="6526852" y="2498034"/>
            <a:ext cx="352346" cy="2992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35E5CF2-0B94-C445-EE93-336AA5AAFEE9}"/>
              </a:ext>
            </a:extLst>
          </p:cNvPr>
          <p:cNvSpPr/>
          <p:nvPr/>
        </p:nvSpPr>
        <p:spPr>
          <a:xfrm>
            <a:off x="6529446" y="3958255"/>
            <a:ext cx="352346" cy="2992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5BE0150-9AA8-6F83-3657-2FED57BBA8D9}"/>
              </a:ext>
            </a:extLst>
          </p:cNvPr>
          <p:cNvSpPr/>
          <p:nvPr/>
        </p:nvSpPr>
        <p:spPr>
          <a:xfrm>
            <a:off x="6525028" y="3220480"/>
            <a:ext cx="352346" cy="2992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5FB2B82-76F5-CEE2-0917-1C6331279220}"/>
              </a:ext>
            </a:extLst>
          </p:cNvPr>
          <p:cNvGrpSpPr/>
          <p:nvPr/>
        </p:nvGrpSpPr>
        <p:grpSpPr>
          <a:xfrm>
            <a:off x="6621302" y="3582429"/>
            <a:ext cx="174320" cy="337617"/>
            <a:chOff x="6590287" y="3418567"/>
            <a:chExt cx="211649" cy="61407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A11E17C-8C0B-5974-8D50-C72EB1538198}"/>
                </a:ext>
              </a:extLst>
            </p:cNvPr>
            <p:cNvSpPr/>
            <p:nvPr/>
          </p:nvSpPr>
          <p:spPr>
            <a:xfrm>
              <a:off x="6590291" y="3940850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012926-CD2D-D8CB-E49E-128E6AE82B80}"/>
                </a:ext>
              </a:extLst>
            </p:cNvPr>
            <p:cNvSpPr/>
            <p:nvPr/>
          </p:nvSpPr>
          <p:spPr>
            <a:xfrm>
              <a:off x="6590290" y="3813430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C91EDD1-6D08-2515-327F-C59F2A65A923}"/>
                </a:ext>
              </a:extLst>
            </p:cNvPr>
            <p:cNvSpPr/>
            <p:nvPr/>
          </p:nvSpPr>
          <p:spPr>
            <a:xfrm>
              <a:off x="6590289" y="3681809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3343D1-BBF7-517A-44C3-B2D4BB1713AC}"/>
                </a:ext>
              </a:extLst>
            </p:cNvPr>
            <p:cNvSpPr/>
            <p:nvPr/>
          </p:nvSpPr>
          <p:spPr>
            <a:xfrm>
              <a:off x="6590288" y="3550188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F35888-A5C6-2566-AFD0-A74A11A2497A}"/>
                </a:ext>
              </a:extLst>
            </p:cNvPr>
            <p:cNvSpPr/>
            <p:nvPr/>
          </p:nvSpPr>
          <p:spPr>
            <a:xfrm>
              <a:off x="6590287" y="3418567"/>
              <a:ext cx="211645" cy="91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90102A58-71DF-D589-EA56-EAE21FE5A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58" y="5772968"/>
            <a:ext cx="421678" cy="42167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E74AAE1-EBE1-DE13-B44C-63A1A08E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43772" y="5772393"/>
            <a:ext cx="421678" cy="42167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1DF749E-4188-CF81-0417-E1E6245462F2}"/>
              </a:ext>
            </a:extLst>
          </p:cNvPr>
          <p:cNvSpPr txBox="1"/>
          <p:nvPr/>
        </p:nvSpPr>
        <p:spPr>
          <a:xfrm>
            <a:off x="1281236" y="5833568"/>
            <a:ext cx="2826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</a:t>
            </a:r>
            <a:r>
              <a:rPr lang="en-ID" i="0" dirty="0" err="1">
                <a:solidFill>
                  <a:schemeClr val="bg1"/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aldi-destia-lesmana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C14939-4B1D-1690-DE82-DB3FC806A47F}"/>
              </a:ext>
            </a:extLst>
          </p:cNvPr>
          <p:cNvSpPr txBox="1"/>
          <p:nvPr/>
        </p:nvSpPr>
        <p:spPr>
          <a:xfrm>
            <a:off x="4776239" y="5826775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solidFill>
                  <a:schemeClr val="bg1"/>
                </a:solidFill>
                <a:effectLst/>
                <a:latin typeface="-apple-system"/>
              </a:rPr>
              <a:t>https://github.com/aldi-lesmana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C6A7DD1-8279-C1D6-8C51-4651FCD872CB}"/>
              </a:ext>
            </a:extLst>
          </p:cNvPr>
          <p:cNvSpPr txBox="1"/>
          <p:nvPr/>
        </p:nvSpPr>
        <p:spPr>
          <a:xfrm>
            <a:off x="5019327" y="699436"/>
            <a:ext cx="2153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About Me</a:t>
            </a:r>
            <a:endParaRPr lang="en-ID" sz="2800" dirty="0">
              <a:solidFill>
                <a:schemeClr val="bg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859E0C5-7D12-65D4-A207-EDB566F252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38613" y="5778701"/>
            <a:ext cx="421678" cy="42167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B2A707F-ED81-ACE1-9AAF-6F9D9E21851B}"/>
              </a:ext>
            </a:extLst>
          </p:cNvPr>
          <p:cNvSpPr txBox="1"/>
          <p:nvPr/>
        </p:nvSpPr>
        <p:spPr>
          <a:xfrm>
            <a:off x="8060291" y="5813731"/>
            <a:ext cx="367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i="0" dirty="0">
                <a:solidFill>
                  <a:schemeClr val="bg1"/>
                </a:solidFill>
                <a:effectLst/>
                <a:latin typeface="-apple-system"/>
              </a:rPr>
              <a:t>https://www.youtube.com/@halotechacademy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A40026DE-2877-2257-8371-8FC74E56FB10}"/>
              </a:ext>
            </a:extLst>
          </p:cNvPr>
          <p:cNvSpPr/>
          <p:nvPr/>
        </p:nvSpPr>
        <p:spPr>
          <a:xfrm rot="-24000">
            <a:off x="1525598" y="1787895"/>
            <a:ext cx="2337689" cy="2364533"/>
          </a:xfrm>
          <a:custGeom>
            <a:avLst/>
            <a:gdLst/>
            <a:ahLst/>
            <a:cxnLst/>
            <a:rect l="l" t="t" r="r" b="b"/>
            <a:pathLst>
              <a:path w="4350788" h="4350788">
                <a:moveTo>
                  <a:pt x="30164" y="0"/>
                </a:moveTo>
                <a:lnTo>
                  <a:pt x="4350788" y="30164"/>
                </a:lnTo>
                <a:lnTo>
                  <a:pt x="4320624" y="4350788"/>
                </a:lnTo>
                <a:lnTo>
                  <a:pt x="0" y="4320624"/>
                </a:lnTo>
                <a:lnTo>
                  <a:pt x="30164" y="0"/>
                </a:lnTo>
                <a:close/>
              </a:path>
            </a:pathLst>
          </a:custGeom>
          <a:blipFill>
            <a:blip r:embed="rId8"/>
            <a:stretch>
              <a:fillRect l="-81667" t="-186832" r="-93878" b="-197465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61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14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336190-7BF1-BB1E-DCCB-F02945E9D14A}"/>
              </a:ext>
            </a:extLst>
          </p:cNvPr>
          <p:cNvSpPr txBox="1"/>
          <p:nvPr/>
        </p:nvSpPr>
        <p:spPr>
          <a:xfrm>
            <a:off x="1016208" y="1395931"/>
            <a:ext cx="905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Internet of Things (IoT)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benda</a:t>
            </a:r>
            <a:r>
              <a:rPr lang="en-ID" dirty="0"/>
              <a:t>, </a:t>
            </a:r>
            <a:r>
              <a:rPr lang="en-ID" dirty="0" err="1"/>
              <a:t>objek</a:t>
            </a:r>
            <a:r>
              <a:rPr lang="en-ID" dirty="0"/>
              <a:t> dan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terhubung</a:t>
            </a:r>
            <a:r>
              <a:rPr lang="en-ID" dirty="0"/>
              <a:t> dan </a:t>
            </a:r>
            <a:r>
              <a:rPr lang="en-ID" dirty="0" err="1"/>
              <a:t>bertukar</a:t>
            </a:r>
            <a:r>
              <a:rPr lang="en-ID" dirty="0"/>
              <a:t> data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lain </a:t>
            </a:r>
            <a:r>
              <a:rPr lang="en-ID" dirty="0" err="1"/>
              <a:t>menggunakan</a:t>
            </a:r>
            <a:r>
              <a:rPr lang="en-ID" dirty="0"/>
              <a:t> Internet.</a:t>
            </a: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7EF5CDD7-D85D-8E0D-E656-E37E2F08CCE0}"/>
              </a:ext>
            </a:extLst>
          </p:cNvPr>
          <p:cNvSpPr/>
          <p:nvPr/>
        </p:nvSpPr>
        <p:spPr>
          <a:xfrm>
            <a:off x="3861476" y="2690838"/>
            <a:ext cx="4733883" cy="3344202"/>
          </a:xfrm>
          <a:custGeom>
            <a:avLst/>
            <a:gdLst/>
            <a:ahLst/>
            <a:cxnLst/>
            <a:rect l="l" t="t" r="r" b="b"/>
            <a:pathLst>
              <a:path w="5532362" h="3817330">
                <a:moveTo>
                  <a:pt x="0" y="0"/>
                </a:moveTo>
                <a:lnTo>
                  <a:pt x="5532362" y="0"/>
                </a:lnTo>
                <a:lnTo>
                  <a:pt x="5532362" y="3817330"/>
                </a:lnTo>
                <a:lnTo>
                  <a:pt x="0" y="381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E51FBB-1655-720D-AFBB-8B3698A1265D}"/>
              </a:ext>
            </a:extLst>
          </p:cNvPr>
          <p:cNvSpPr/>
          <p:nvPr/>
        </p:nvSpPr>
        <p:spPr>
          <a:xfrm rot="5400000">
            <a:off x="-467403" y="322476"/>
            <a:ext cx="84256" cy="24885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0864F-9154-F325-6934-7D5D8819636F}"/>
              </a:ext>
            </a:extLst>
          </p:cNvPr>
          <p:cNvSpPr txBox="1"/>
          <p:nvPr/>
        </p:nvSpPr>
        <p:spPr>
          <a:xfrm>
            <a:off x="3964329" y="425735"/>
            <a:ext cx="4056927" cy="397225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Apa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itu</a:t>
            </a:r>
            <a:r>
              <a:rPr lang="en-US" sz="2000" b="1" dirty="0">
                <a:solidFill>
                  <a:schemeClr val="bg1"/>
                </a:solidFill>
              </a:rPr>
              <a:t> Internet of Things (IoT)?</a:t>
            </a:r>
          </a:p>
        </p:txBody>
      </p:sp>
    </p:spTree>
    <p:extLst>
      <p:ext uri="{BB962C8B-B14F-4D97-AF65-F5344CB8AC3E}">
        <p14:creationId xmlns:p14="http://schemas.microsoft.com/office/powerpoint/2010/main" val="107590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91;g129375a9c68_2_6">
            <a:extLst>
              <a:ext uri="{FF2B5EF4-FFF2-40B4-BE49-F238E27FC236}">
                <a16:creationId xmlns:a16="http://schemas.microsoft.com/office/drawing/2014/main" id="{3E2CCA0A-B2D0-6488-2732-2009BA293B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6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9980D47-C5C6-0B2E-AAAD-CE6319D0E9B2}"/>
              </a:ext>
            </a:extLst>
          </p:cNvPr>
          <p:cNvGrpSpPr/>
          <p:nvPr/>
        </p:nvGrpSpPr>
        <p:grpSpPr>
          <a:xfrm>
            <a:off x="395235" y="372958"/>
            <a:ext cx="11624490" cy="5527139"/>
            <a:chOff x="395232" y="795745"/>
            <a:chExt cx="11624490" cy="55271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336190-7BF1-BB1E-DCCB-F02945E9D14A}"/>
                </a:ext>
              </a:extLst>
            </p:cNvPr>
            <p:cNvSpPr txBox="1"/>
            <p:nvPr/>
          </p:nvSpPr>
          <p:spPr>
            <a:xfrm>
              <a:off x="5238766" y="795745"/>
              <a:ext cx="1905171" cy="400110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Arsitektur</a:t>
              </a:r>
              <a:r>
                <a:rPr lang="en-US" sz="2000" b="1" dirty="0">
                  <a:solidFill>
                    <a:schemeClr val="bg1"/>
                  </a:solidFill>
                </a:rPr>
                <a:t> IoT</a:t>
              </a:r>
              <a:endParaRPr lang="en-ID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2F071-38F0-CAB3-12DC-8540EE0FE7DD}"/>
                </a:ext>
              </a:extLst>
            </p:cNvPr>
            <p:cNvSpPr txBox="1"/>
            <p:nvPr/>
          </p:nvSpPr>
          <p:spPr>
            <a:xfrm>
              <a:off x="7143937" y="3244334"/>
              <a:ext cx="100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Server</a:t>
              </a:r>
              <a:endParaRPr lang="en-ID" sz="1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08BE83-5B62-EAF7-B8C1-13F5BB88B23D}"/>
                </a:ext>
              </a:extLst>
            </p:cNvPr>
            <p:cNvSpPr txBox="1"/>
            <p:nvPr/>
          </p:nvSpPr>
          <p:spPr>
            <a:xfrm>
              <a:off x="9902245" y="2472440"/>
              <a:ext cx="1175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Aplikasi</a:t>
              </a:r>
              <a:endParaRPr lang="en-ID" sz="1800" b="1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086270-C484-7DBF-B83C-D681D517F4D3}"/>
                </a:ext>
              </a:extLst>
            </p:cNvPr>
            <p:cNvSpPr/>
            <p:nvPr/>
          </p:nvSpPr>
          <p:spPr>
            <a:xfrm>
              <a:off x="2888015" y="4014813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0446069-79FC-EA1D-1C3A-7AE92BC95794}"/>
                </a:ext>
              </a:extLst>
            </p:cNvPr>
            <p:cNvSpPr/>
            <p:nvPr/>
          </p:nvSpPr>
          <p:spPr>
            <a:xfrm>
              <a:off x="4710696" y="4069416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8B1E87C-F9DA-9A3A-5C9E-EFD7B615659D}"/>
                </a:ext>
              </a:extLst>
            </p:cNvPr>
            <p:cNvSpPr/>
            <p:nvPr/>
          </p:nvSpPr>
          <p:spPr>
            <a:xfrm>
              <a:off x="6451655" y="4068830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048317D-F485-265E-3987-F89E2DEF9DD4}"/>
                </a:ext>
              </a:extLst>
            </p:cNvPr>
            <p:cNvSpPr/>
            <p:nvPr/>
          </p:nvSpPr>
          <p:spPr>
            <a:xfrm>
              <a:off x="8280097" y="4068830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579796-5AEB-22D2-26F6-40EBD6D160F2}"/>
                </a:ext>
              </a:extLst>
            </p:cNvPr>
            <p:cNvSpPr/>
            <p:nvPr/>
          </p:nvSpPr>
          <p:spPr>
            <a:xfrm>
              <a:off x="395232" y="2934389"/>
              <a:ext cx="2347589" cy="2901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948D12-0A9E-A61C-0644-CB290321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31780" y="3093410"/>
              <a:ext cx="765008" cy="7650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934E9D-6A78-E3C5-79BD-F2AB6A3A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2233" y="3124198"/>
              <a:ext cx="609604" cy="6096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F767C1-7D56-7005-E9FD-775556F6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302" y="4513886"/>
              <a:ext cx="791512" cy="79151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A78DF6-71C1-6AEB-C0A2-14F0046C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651279" y="4513886"/>
              <a:ext cx="791512" cy="79151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2CABA-89A7-8663-087F-C1BF9E6D195B}"/>
                </a:ext>
              </a:extLst>
            </p:cNvPr>
            <p:cNvSpPr txBox="1"/>
            <p:nvPr/>
          </p:nvSpPr>
          <p:spPr>
            <a:xfrm>
              <a:off x="547934" y="3866847"/>
              <a:ext cx="791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Temp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49557-56EC-F4CE-BE68-019F538B133A}"/>
                </a:ext>
              </a:extLst>
            </p:cNvPr>
            <p:cNvSpPr txBox="1"/>
            <p:nvPr/>
          </p:nvSpPr>
          <p:spPr>
            <a:xfrm>
              <a:off x="1814953" y="3866847"/>
              <a:ext cx="791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B54AAD-1BBD-B0DF-D835-4ACF9621E638}"/>
                </a:ext>
              </a:extLst>
            </p:cNvPr>
            <p:cNvSpPr txBox="1"/>
            <p:nvPr/>
          </p:nvSpPr>
          <p:spPr>
            <a:xfrm>
              <a:off x="1639981" y="5452096"/>
              <a:ext cx="9450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Motor DC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31560C-7ECC-40CD-4ADA-BEBD99A10660}"/>
                </a:ext>
              </a:extLst>
            </p:cNvPr>
            <p:cNvSpPr txBox="1"/>
            <p:nvPr/>
          </p:nvSpPr>
          <p:spPr>
            <a:xfrm>
              <a:off x="597302" y="5452096"/>
              <a:ext cx="9450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Servo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EA19B4-BD56-C5D5-1A84-9BDCFD26CC1C}"/>
                </a:ext>
              </a:extLst>
            </p:cNvPr>
            <p:cNvSpPr txBox="1"/>
            <p:nvPr/>
          </p:nvSpPr>
          <p:spPr>
            <a:xfrm>
              <a:off x="560530" y="2426273"/>
              <a:ext cx="2016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Sensor/</a:t>
              </a:r>
              <a:r>
                <a:rPr lang="en-US" sz="1800" b="1" dirty="0" err="1"/>
                <a:t>Aktuator</a:t>
              </a:r>
              <a:endParaRPr lang="en-ID" sz="1800" b="1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46855B-5399-49E1-1DA1-DF24FD667922}"/>
                </a:ext>
              </a:extLst>
            </p:cNvPr>
            <p:cNvSpPr/>
            <p:nvPr/>
          </p:nvSpPr>
          <p:spPr>
            <a:xfrm>
              <a:off x="3554600" y="3659919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E54EC16-F937-DD86-8CDF-08BE705D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2126" y="4051223"/>
              <a:ext cx="791513" cy="7915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BCC9C7-1437-EA95-B0D4-679B734F3DE4}"/>
                </a:ext>
              </a:extLst>
            </p:cNvPr>
            <p:cNvSpPr txBox="1"/>
            <p:nvPr/>
          </p:nvSpPr>
          <p:spPr>
            <a:xfrm>
              <a:off x="3616874" y="3250677"/>
              <a:ext cx="97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Device</a:t>
              </a:r>
              <a:endParaRPr lang="en-ID" sz="1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B65A3-2173-89E1-2A43-3AC6768943AB}"/>
                </a:ext>
              </a:extLst>
            </p:cNvPr>
            <p:cNvSpPr txBox="1"/>
            <p:nvPr/>
          </p:nvSpPr>
          <p:spPr>
            <a:xfrm>
              <a:off x="5231093" y="3259827"/>
              <a:ext cx="119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Gateway</a:t>
              </a:r>
              <a:endParaRPr lang="en-ID" sz="1800" b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C1ED8E-FCE1-F4D9-8B1E-2E4DB171E1AA}"/>
                </a:ext>
              </a:extLst>
            </p:cNvPr>
            <p:cNvSpPr/>
            <p:nvPr/>
          </p:nvSpPr>
          <p:spPr>
            <a:xfrm>
              <a:off x="5284146" y="3675793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2E1107-3DF2-A570-1A6E-EA73C49F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405837" y="4020735"/>
              <a:ext cx="791513" cy="791513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F97D48-AA21-6DA6-1337-D6CF4AF6045B}"/>
                </a:ext>
              </a:extLst>
            </p:cNvPr>
            <p:cNvSpPr/>
            <p:nvPr/>
          </p:nvSpPr>
          <p:spPr>
            <a:xfrm>
              <a:off x="7106276" y="3680725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715663-E0DA-EAB6-3ACB-3485208B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207160" y="4051220"/>
              <a:ext cx="791513" cy="791513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4F1129C-5C3A-B6B3-187D-E7E6C4EA8758}"/>
                </a:ext>
              </a:extLst>
            </p:cNvPr>
            <p:cNvSpPr/>
            <p:nvPr/>
          </p:nvSpPr>
          <p:spPr>
            <a:xfrm>
              <a:off x="8831533" y="2987396"/>
              <a:ext cx="3188189" cy="333548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2D7E87C-86CD-429A-DBAC-9E53046C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0170980" y="3318398"/>
              <a:ext cx="609604" cy="6096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234727-751C-AE50-6A31-3CC338B196A2}"/>
                </a:ext>
              </a:extLst>
            </p:cNvPr>
            <p:cNvSpPr txBox="1"/>
            <p:nvPr/>
          </p:nvSpPr>
          <p:spPr>
            <a:xfrm>
              <a:off x="9506406" y="3860925"/>
              <a:ext cx="1979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Web/Apps Application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3C19A1-8815-078F-662F-E603676738D8}"/>
                </a:ext>
              </a:extLst>
            </p:cNvPr>
            <p:cNvSpPr txBox="1"/>
            <p:nvPr/>
          </p:nvSpPr>
          <p:spPr>
            <a:xfrm>
              <a:off x="9359717" y="4845383"/>
              <a:ext cx="561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API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C2CD97-1E59-5FF0-1BA5-478214583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271689" y="4235779"/>
              <a:ext cx="609604" cy="60960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DD6B58-EDC2-AA05-B1ED-A3CD896BDBEF}"/>
                </a:ext>
              </a:extLst>
            </p:cNvPr>
            <p:cNvSpPr txBox="1"/>
            <p:nvPr/>
          </p:nvSpPr>
          <p:spPr>
            <a:xfrm>
              <a:off x="9667586" y="5763417"/>
              <a:ext cx="1852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SMS/Telegram/WA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E4699C-F1B3-5D5F-FBE3-073F6A3F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0257982" y="5178598"/>
              <a:ext cx="609604" cy="60960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D9B1A3-31C5-2B12-3EDE-EBD885F0DD87}"/>
                </a:ext>
              </a:extLst>
            </p:cNvPr>
            <p:cNvSpPr txBox="1"/>
            <p:nvPr/>
          </p:nvSpPr>
          <p:spPr>
            <a:xfrm>
              <a:off x="11078171" y="4824967"/>
              <a:ext cx="877597" cy="30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Email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E45E1F-B1E4-8B41-585B-F2D43A53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155257" y="4319837"/>
              <a:ext cx="466986" cy="466986"/>
            </a:xfrm>
            <a:prstGeom prst="rect">
              <a:avLst/>
            </a:prstGeom>
          </p:spPr>
        </p:pic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B21CB09D-F266-9D91-5353-3FF8331840C7}"/>
                </a:ext>
              </a:extLst>
            </p:cNvPr>
            <p:cNvSpPr/>
            <p:nvPr/>
          </p:nvSpPr>
          <p:spPr>
            <a:xfrm flipH="1">
              <a:off x="2868199" y="4406703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52C0963-A12B-5DBB-D129-77DF57120904}"/>
                </a:ext>
              </a:extLst>
            </p:cNvPr>
            <p:cNvSpPr/>
            <p:nvPr/>
          </p:nvSpPr>
          <p:spPr>
            <a:xfrm flipH="1">
              <a:off x="4690880" y="4461306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8AE9489D-35D5-597E-7534-67D6C48D107D}"/>
                </a:ext>
              </a:extLst>
            </p:cNvPr>
            <p:cNvSpPr/>
            <p:nvPr/>
          </p:nvSpPr>
          <p:spPr>
            <a:xfrm flipH="1">
              <a:off x="6431839" y="4460720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AA0ABD1-27B1-20B3-C0F2-CF1351FE1F51}"/>
                </a:ext>
              </a:extLst>
            </p:cNvPr>
            <p:cNvSpPr/>
            <p:nvPr/>
          </p:nvSpPr>
          <p:spPr>
            <a:xfrm flipH="1">
              <a:off x="8260281" y="4460720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741E85-50D2-0637-964F-CE5D79E96E98}"/>
              </a:ext>
            </a:extLst>
          </p:cNvPr>
          <p:cNvSpPr txBox="1"/>
          <p:nvPr/>
        </p:nvSpPr>
        <p:spPr>
          <a:xfrm>
            <a:off x="4385042" y="5261194"/>
            <a:ext cx="19752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Konektivitas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1.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Celullar</a:t>
            </a:r>
            <a:r>
              <a:rPr lang="en-US" dirty="0"/>
              <a:t> (2G/3G/4G)</a:t>
            </a:r>
          </a:p>
          <a:p>
            <a:r>
              <a:rPr lang="en-US" dirty="0"/>
              <a:t>3. Bluetooth</a:t>
            </a:r>
          </a:p>
          <a:p>
            <a:r>
              <a:rPr lang="en-US" dirty="0"/>
              <a:t>4. LoRa</a:t>
            </a:r>
          </a:p>
          <a:p>
            <a:r>
              <a:rPr lang="en-US" dirty="0"/>
              <a:t>5. Ethernet</a:t>
            </a:r>
            <a:endParaRPr lang="en-ID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E06FC6-5CD1-9F98-638E-A9AEFC642F51}"/>
              </a:ext>
            </a:extLst>
          </p:cNvPr>
          <p:cNvCxnSpPr>
            <a:cxnSpLocks/>
          </p:cNvCxnSpPr>
          <p:nvPr/>
        </p:nvCxnSpPr>
        <p:spPr>
          <a:xfrm flipH="1">
            <a:off x="4932949" y="4486855"/>
            <a:ext cx="19816" cy="696342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892677-96DF-0522-D500-842934143B55}"/>
              </a:ext>
            </a:extLst>
          </p:cNvPr>
          <p:cNvSpPr txBox="1"/>
          <p:nvPr/>
        </p:nvSpPr>
        <p:spPr>
          <a:xfrm>
            <a:off x="5827291" y="2439948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Koneksi</a:t>
            </a:r>
            <a:r>
              <a:rPr lang="en-US" dirty="0"/>
              <a:t> Internet</a:t>
            </a:r>
            <a:endParaRPr lang="en-ID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37D1690-1131-7F24-D6DB-30ED2E282E7B}"/>
              </a:ext>
            </a:extLst>
          </p:cNvPr>
          <p:cNvCxnSpPr/>
          <p:nvPr/>
        </p:nvCxnSpPr>
        <p:spPr>
          <a:xfrm>
            <a:off x="6607868" y="2817687"/>
            <a:ext cx="0" cy="77433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AC9E467-888B-82DE-F591-20E763CE5BAE}"/>
              </a:ext>
            </a:extLst>
          </p:cNvPr>
          <p:cNvSpPr txBox="1"/>
          <p:nvPr/>
        </p:nvSpPr>
        <p:spPr>
          <a:xfrm>
            <a:off x="7106279" y="5337340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ThingBoard</a:t>
            </a:r>
            <a:endParaRPr lang="en-US" dirty="0"/>
          </a:p>
          <a:p>
            <a:r>
              <a:rPr lang="en-ID" dirty="0"/>
              <a:t>2. Blynk</a:t>
            </a:r>
          </a:p>
        </p:txBody>
      </p:sp>
    </p:spTree>
    <p:extLst>
      <p:ext uri="{BB962C8B-B14F-4D97-AF65-F5344CB8AC3E}">
        <p14:creationId xmlns:p14="http://schemas.microsoft.com/office/powerpoint/2010/main" val="219198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91;g129375a9c68_2_6">
            <a:extLst>
              <a:ext uri="{FF2B5EF4-FFF2-40B4-BE49-F238E27FC236}">
                <a16:creationId xmlns:a16="http://schemas.microsoft.com/office/drawing/2014/main" id="{3E2CCA0A-B2D0-6488-2732-2009BA293B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1998" cy="6856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C9980D47-C5C6-0B2E-AAAD-CE6319D0E9B2}"/>
              </a:ext>
            </a:extLst>
          </p:cNvPr>
          <p:cNvGrpSpPr/>
          <p:nvPr/>
        </p:nvGrpSpPr>
        <p:grpSpPr>
          <a:xfrm>
            <a:off x="324468" y="1921327"/>
            <a:ext cx="11788877" cy="4096014"/>
            <a:chOff x="324465" y="2344114"/>
            <a:chExt cx="11788877" cy="4096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F2F071-38F0-CAB3-12DC-8540EE0FE7DD}"/>
                </a:ext>
              </a:extLst>
            </p:cNvPr>
            <p:cNvSpPr txBox="1"/>
            <p:nvPr/>
          </p:nvSpPr>
          <p:spPr>
            <a:xfrm>
              <a:off x="7143937" y="3244334"/>
              <a:ext cx="1003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Server</a:t>
              </a:r>
              <a:endParaRPr lang="en-ID" sz="1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08BE83-5B62-EAF7-B8C1-13F5BB88B23D}"/>
                </a:ext>
              </a:extLst>
            </p:cNvPr>
            <p:cNvSpPr txBox="1"/>
            <p:nvPr/>
          </p:nvSpPr>
          <p:spPr>
            <a:xfrm>
              <a:off x="9902245" y="2472440"/>
              <a:ext cx="1175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/>
                <a:t>Aplikasi</a:t>
              </a:r>
              <a:endParaRPr lang="en-ID" sz="1800" b="1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2086270-C484-7DBF-B83C-D681D517F4D3}"/>
                </a:ext>
              </a:extLst>
            </p:cNvPr>
            <p:cNvSpPr/>
            <p:nvPr/>
          </p:nvSpPr>
          <p:spPr>
            <a:xfrm>
              <a:off x="2888015" y="4014813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0446069-79FC-EA1D-1C3A-7AE92BC95794}"/>
                </a:ext>
              </a:extLst>
            </p:cNvPr>
            <p:cNvSpPr/>
            <p:nvPr/>
          </p:nvSpPr>
          <p:spPr>
            <a:xfrm>
              <a:off x="4710696" y="4069416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8B1E87C-F9DA-9A3A-5C9E-EFD7B615659D}"/>
                </a:ext>
              </a:extLst>
            </p:cNvPr>
            <p:cNvSpPr/>
            <p:nvPr/>
          </p:nvSpPr>
          <p:spPr>
            <a:xfrm>
              <a:off x="6451655" y="4068830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048317D-F485-265E-3987-F89E2DEF9DD4}"/>
                </a:ext>
              </a:extLst>
            </p:cNvPr>
            <p:cNvSpPr/>
            <p:nvPr/>
          </p:nvSpPr>
          <p:spPr>
            <a:xfrm>
              <a:off x="8280097" y="4068830"/>
              <a:ext cx="484133" cy="307777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6579796-5AEB-22D2-26F6-40EBD6D160F2}"/>
                </a:ext>
              </a:extLst>
            </p:cNvPr>
            <p:cNvSpPr/>
            <p:nvPr/>
          </p:nvSpPr>
          <p:spPr>
            <a:xfrm>
              <a:off x="395232" y="2934389"/>
              <a:ext cx="2347589" cy="29019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E948D12-0A9E-A61C-0644-CB290321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31780" y="3093410"/>
              <a:ext cx="765008" cy="76500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F934E9D-6A78-E3C5-79BD-F2AB6A3A5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2233" y="3124198"/>
              <a:ext cx="609604" cy="6096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F767C1-7D56-7005-E9FD-775556F63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302" y="4513886"/>
              <a:ext cx="791512" cy="79151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A78DF6-71C1-6AEB-C0A2-14F0046C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651279" y="4513886"/>
              <a:ext cx="791512" cy="79151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22CABA-89A7-8663-087F-C1BF9E6D195B}"/>
                </a:ext>
              </a:extLst>
            </p:cNvPr>
            <p:cNvSpPr txBox="1"/>
            <p:nvPr/>
          </p:nvSpPr>
          <p:spPr>
            <a:xfrm>
              <a:off x="547934" y="3866847"/>
              <a:ext cx="791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Temp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E49557-56EC-F4CE-BE68-019F538B133A}"/>
                </a:ext>
              </a:extLst>
            </p:cNvPr>
            <p:cNvSpPr txBox="1"/>
            <p:nvPr/>
          </p:nvSpPr>
          <p:spPr>
            <a:xfrm>
              <a:off x="1814953" y="3866847"/>
              <a:ext cx="791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pH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B54AAD-1BBD-B0DF-D835-4ACF9621E638}"/>
                </a:ext>
              </a:extLst>
            </p:cNvPr>
            <p:cNvSpPr txBox="1"/>
            <p:nvPr/>
          </p:nvSpPr>
          <p:spPr>
            <a:xfrm>
              <a:off x="1639981" y="5452096"/>
              <a:ext cx="9450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Motor DC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31560C-7ECC-40CD-4ADA-BEBD99A10660}"/>
                </a:ext>
              </a:extLst>
            </p:cNvPr>
            <p:cNvSpPr txBox="1"/>
            <p:nvPr/>
          </p:nvSpPr>
          <p:spPr>
            <a:xfrm>
              <a:off x="597302" y="5452096"/>
              <a:ext cx="9450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Servo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EA19B4-BD56-C5D5-1A84-9BDCFD26CC1C}"/>
                </a:ext>
              </a:extLst>
            </p:cNvPr>
            <p:cNvSpPr txBox="1"/>
            <p:nvPr/>
          </p:nvSpPr>
          <p:spPr>
            <a:xfrm>
              <a:off x="560530" y="2426273"/>
              <a:ext cx="2016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Sensor/</a:t>
              </a:r>
              <a:r>
                <a:rPr lang="en-US" sz="1800" b="1" dirty="0" err="1"/>
                <a:t>Aktuator</a:t>
              </a:r>
              <a:endParaRPr lang="en-ID" sz="1800" b="1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B46855B-5399-49E1-1DA1-DF24FD667922}"/>
                </a:ext>
              </a:extLst>
            </p:cNvPr>
            <p:cNvSpPr/>
            <p:nvPr/>
          </p:nvSpPr>
          <p:spPr>
            <a:xfrm>
              <a:off x="3554600" y="3659919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E54EC16-F937-DD86-8CDF-08BE705D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2126" y="4051223"/>
              <a:ext cx="791513" cy="7915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BCC9C7-1437-EA95-B0D4-679B734F3DE4}"/>
                </a:ext>
              </a:extLst>
            </p:cNvPr>
            <p:cNvSpPr txBox="1"/>
            <p:nvPr/>
          </p:nvSpPr>
          <p:spPr>
            <a:xfrm>
              <a:off x="3616874" y="3250677"/>
              <a:ext cx="97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Device</a:t>
              </a:r>
              <a:endParaRPr lang="en-ID" sz="1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B65A3-2173-89E1-2A43-3AC6768943AB}"/>
                </a:ext>
              </a:extLst>
            </p:cNvPr>
            <p:cNvSpPr txBox="1"/>
            <p:nvPr/>
          </p:nvSpPr>
          <p:spPr>
            <a:xfrm>
              <a:off x="5231093" y="3259827"/>
              <a:ext cx="1199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Gateway</a:t>
              </a:r>
              <a:endParaRPr lang="en-ID" sz="1800" b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C1ED8E-FCE1-F4D9-8B1E-2E4DB171E1AA}"/>
                </a:ext>
              </a:extLst>
            </p:cNvPr>
            <p:cNvSpPr/>
            <p:nvPr/>
          </p:nvSpPr>
          <p:spPr>
            <a:xfrm>
              <a:off x="5284146" y="3675793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2E1107-3DF2-A570-1A6E-EA73C49F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405837" y="4020735"/>
              <a:ext cx="791513" cy="791513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F97D48-AA21-6DA6-1337-D6CF4AF6045B}"/>
                </a:ext>
              </a:extLst>
            </p:cNvPr>
            <p:cNvSpPr/>
            <p:nvPr/>
          </p:nvSpPr>
          <p:spPr>
            <a:xfrm>
              <a:off x="7106276" y="3680725"/>
              <a:ext cx="1045818" cy="1542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715663-E0DA-EAB6-3ACB-3485208B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7207160" y="4051220"/>
              <a:ext cx="791513" cy="791513"/>
            </a:xfrm>
            <a:prstGeom prst="rect">
              <a:avLst/>
            </a:prstGeom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4F1129C-5C3A-B6B3-187D-E7E6C4EA8758}"/>
                </a:ext>
              </a:extLst>
            </p:cNvPr>
            <p:cNvSpPr/>
            <p:nvPr/>
          </p:nvSpPr>
          <p:spPr>
            <a:xfrm>
              <a:off x="8831533" y="2987396"/>
              <a:ext cx="3188189" cy="3335488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2D7E87C-86CD-429A-DBAC-9E53046C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0170980" y="3318398"/>
              <a:ext cx="609604" cy="60960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234727-751C-AE50-6A31-3CC338B196A2}"/>
                </a:ext>
              </a:extLst>
            </p:cNvPr>
            <p:cNvSpPr txBox="1"/>
            <p:nvPr/>
          </p:nvSpPr>
          <p:spPr>
            <a:xfrm>
              <a:off x="9506406" y="3860925"/>
              <a:ext cx="1979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Web/Apps Application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3C19A1-8815-078F-662F-E603676738D8}"/>
                </a:ext>
              </a:extLst>
            </p:cNvPr>
            <p:cNvSpPr txBox="1"/>
            <p:nvPr/>
          </p:nvSpPr>
          <p:spPr>
            <a:xfrm>
              <a:off x="9359717" y="4845383"/>
              <a:ext cx="561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API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C2CD97-1E59-5FF0-1BA5-478214583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271689" y="4235779"/>
              <a:ext cx="609604" cy="60960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DD6B58-EDC2-AA05-B1ED-A3CD896BDBEF}"/>
                </a:ext>
              </a:extLst>
            </p:cNvPr>
            <p:cNvSpPr txBox="1"/>
            <p:nvPr/>
          </p:nvSpPr>
          <p:spPr>
            <a:xfrm>
              <a:off x="9667586" y="5763417"/>
              <a:ext cx="1852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SMS/Telegram/WA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E4699C-F1B3-5D5F-FBE3-073F6A3F1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0257982" y="5178598"/>
              <a:ext cx="609604" cy="60960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D9B1A3-31C5-2B12-3EDE-EBD885F0DD87}"/>
                </a:ext>
              </a:extLst>
            </p:cNvPr>
            <p:cNvSpPr txBox="1"/>
            <p:nvPr/>
          </p:nvSpPr>
          <p:spPr>
            <a:xfrm>
              <a:off x="11078171" y="4824967"/>
              <a:ext cx="877597" cy="30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Email</a:t>
              </a:r>
              <a:endParaRPr lang="en-ID" dirty="0">
                <a:solidFill>
                  <a:schemeClr val="bg1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E45E1F-B1E4-8B41-585B-F2D43A53B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155257" y="4319837"/>
              <a:ext cx="466986" cy="466986"/>
            </a:xfrm>
            <a:prstGeom prst="rect">
              <a:avLst/>
            </a:prstGeom>
          </p:spPr>
        </p:pic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B21CB09D-F266-9D91-5353-3FF8331840C7}"/>
                </a:ext>
              </a:extLst>
            </p:cNvPr>
            <p:cNvSpPr/>
            <p:nvPr/>
          </p:nvSpPr>
          <p:spPr>
            <a:xfrm flipH="1">
              <a:off x="2868199" y="4406703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952C0963-A12B-5DBB-D129-77DF57120904}"/>
                </a:ext>
              </a:extLst>
            </p:cNvPr>
            <p:cNvSpPr/>
            <p:nvPr/>
          </p:nvSpPr>
          <p:spPr>
            <a:xfrm flipH="1">
              <a:off x="4690880" y="4461306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8AE9489D-35D5-597E-7534-67D6C48D107D}"/>
                </a:ext>
              </a:extLst>
            </p:cNvPr>
            <p:cNvSpPr/>
            <p:nvPr/>
          </p:nvSpPr>
          <p:spPr>
            <a:xfrm flipH="1">
              <a:off x="6431839" y="4460720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FAA0ABD1-27B1-20B3-C0F2-CF1351FE1F51}"/>
                </a:ext>
              </a:extLst>
            </p:cNvPr>
            <p:cNvSpPr/>
            <p:nvPr/>
          </p:nvSpPr>
          <p:spPr>
            <a:xfrm flipH="1">
              <a:off x="8260281" y="4460720"/>
              <a:ext cx="484133" cy="307777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EE837B-3446-A75F-D3BF-FE592DB7B23B}"/>
                </a:ext>
              </a:extLst>
            </p:cNvPr>
            <p:cNvSpPr/>
            <p:nvPr/>
          </p:nvSpPr>
          <p:spPr>
            <a:xfrm>
              <a:off x="324465" y="2344114"/>
              <a:ext cx="4326283" cy="40960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02937E-F295-DDF7-F2E8-CFF86AD63E7E}"/>
                </a:ext>
              </a:extLst>
            </p:cNvPr>
            <p:cNvSpPr/>
            <p:nvPr/>
          </p:nvSpPr>
          <p:spPr>
            <a:xfrm>
              <a:off x="5231092" y="2359178"/>
              <a:ext cx="1160615" cy="4080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A6092A-D799-5386-74CD-4B1D3107C463}"/>
                </a:ext>
              </a:extLst>
            </p:cNvPr>
            <p:cNvSpPr/>
            <p:nvPr/>
          </p:nvSpPr>
          <p:spPr>
            <a:xfrm>
              <a:off x="7045885" y="2359178"/>
              <a:ext cx="1160615" cy="4080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4BA464-7290-47F5-0167-2B52824DBC4D}"/>
                </a:ext>
              </a:extLst>
            </p:cNvPr>
            <p:cNvSpPr/>
            <p:nvPr/>
          </p:nvSpPr>
          <p:spPr>
            <a:xfrm>
              <a:off x="8769790" y="2359177"/>
              <a:ext cx="3343552" cy="4080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5ED66AE-5606-6FC2-F2A6-A649B96FF40D}"/>
              </a:ext>
            </a:extLst>
          </p:cNvPr>
          <p:cNvSpPr txBox="1"/>
          <p:nvPr/>
        </p:nvSpPr>
        <p:spPr>
          <a:xfrm>
            <a:off x="1755420" y="149976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Sensing Layer</a:t>
            </a:r>
            <a:endParaRPr lang="en-ID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11116-A5BC-2B16-0977-DB75C274F0B2}"/>
              </a:ext>
            </a:extLst>
          </p:cNvPr>
          <p:cNvSpPr txBox="1"/>
          <p:nvPr/>
        </p:nvSpPr>
        <p:spPr>
          <a:xfrm>
            <a:off x="5126178" y="1478492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 Layer</a:t>
            </a:r>
            <a:endParaRPr lang="en-ID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020012-FADE-2D42-72D7-44BB7A6D481A}"/>
              </a:ext>
            </a:extLst>
          </p:cNvPr>
          <p:cNvSpPr txBox="1"/>
          <p:nvPr/>
        </p:nvSpPr>
        <p:spPr>
          <a:xfrm>
            <a:off x="6998673" y="1498508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Service Layer</a:t>
            </a:r>
            <a:endParaRPr lang="en-ID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A3ACF2-7B30-FD4F-8683-0B06761B9BB9}"/>
              </a:ext>
            </a:extLst>
          </p:cNvPr>
          <p:cNvSpPr txBox="1"/>
          <p:nvPr/>
        </p:nvSpPr>
        <p:spPr>
          <a:xfrm>
            <a:off x="9703854" y="1500625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Aplication</a:t>
            </a:r>
            <a:r>
              <a:rPr lang="en-US" b="1" dirty="0"/>
              <a:t> Layer</a:t>
            </a:r>
            <a:endParaRPr lang="en-ID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0FBE9-9C0F-233C-CD4A-EB5AB7647D5B}"/>
              </a:ext>
            </a:extLst>
          </p:cNvPr>
          <p:cNvSpPr txBox="1"/>
          <p:nvPr/>
        </p:nvSpPr>
        <p:spPr>
          <a:xfrm>
            <a:off x="5238769" y="372958"/>
            <a:ext cx="1905171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Arsitektur</a:t>
            </a:r>
            <a:r>
              <a:rPr lang="en-US" sz="2000" b="1" dirty="0">
                <a:solidFill>
                  <a:schemeClr val="bg1"/>
                </a:solidFill>
              </a:rPr>
              <a:t> IoT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4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0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E83DB-0DC0-C321-9770-945EBB84DF8A}"/>
              </a:ext>
            </a:extLst>
          </p:cNvPr>
          <p:cNvSpPr txBox="1"/>
          <p:nvPr/>
        </p:nvSpPr>
        <p:spPr>
          <a:xfrm>
            <a:off x="3284172" y="594268"/>
            <a:ext cx="5623655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 err="1">
                <a:solidFill>
                  <a:schemeClr val="bg1"/>
                </a:solidFill>
              </a:rPr>
              <a:t>Perkembangan</a:t>
            </a:r>
            <a:r>
              <a:rPr lang="en-ID" sz="2000" b="1" dirty="0">
                <a:solidFill>
                  <a:schemeClr val="bg1"/>
                </a:solidFill>
              </a:rPr>
              <a:t> IoT di Indonesia : </a:t>
            </a:r>
            <a:r>
              <a:rPr lang="en-ID" sz="2000" b="1" dirty="0" err="1">
                <a:solidFill>
                  <a:schemeClr val="bg1"/>
                </a:solidFill>
              </a:rPr>
              <a:t>Digitalisasi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50E3D-A0F1-F883-0B21-A2A679304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85" b="9221"/>
          <a:stretch/>
        </p:blipFill>
        <p:spPr>
          <a:xfrm>
            <a:off x="538111" y="2296533"/>
            <a:ext cx="5420237" cy="4090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63F13-FE42-CFD1-67D3-E4B731BE855B}"/>
              </a:ext>
            </a:extLst>
          </p:cNvPr>
          <p:cNvSpPr txBox="1"/>
          <p:nvPr/>
        </p:nvSpPr>
        <p:spPr>
          <a:xfrm>
            <a:off x="6390966" y="2812053"/>
            <a:ext cx="54202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Transformasi</a:t>
            </a:r>
            <a:r>
              <a:rPr lang="en-US" dirty="0"/>
              <a:t> Digital/</a:t>
            </a:r>
            <a:r>
              <a:rPr lang="en-US" dirty="0" err="1"/>
              <a:t>Digitalisasi</a:t>
            </a:r>
            <a:r>
              <a:rPr lang="en-US" dirty="0"/>
              <a:t>:</a:t>
            </a:r>
          </a:p>
          <a:p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biaya</a:t>
            </a:r>
            <a:r>
              <a:rPr lang="en-US" dirty="0"/>
              <a:t> dan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Optimalisasi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(</a:t>
            </a:r>
            <a:r>
              <a:rPr lang="en-US" dirty="0" err="1"/>
              <a:t>prosesnya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)</a:t>
            </a:r>
          </a:p>
          <a:p>
            <a:r>
              <a:rPr lang="en-US" dirty="0"/>
              <a:t>2. Kesehatan </a:t>
            </a:r>
            <a:r>
              <a:rPr lang="en-US" dirty="0" err="1"/>
              <a:t>manusia</a:t>
            </a:r>
            <a:r>
              <a:rPr lang="en-US" dirty="0"/>
              <a:t> dan </a:t>
            </a:r>
            <a:r>
              <a:rPr lang="en-US" dirty="0" err="1"/>
              <a:t>produktivitas</a:t>
            </a:r>
            <a:r>
              <a:rPr lang="en-US" dirty="0"/>
              <a:t> (</a:t>
            </a:r>
            <a:r>
              <a:rPr lang="en-US" dirty="0" err="1"/>
              <a:t>produktivitas</a:t>
            </a:r>
            <a:r>
              <a:rPr lang="en-US" dirty="0"/>
              <a:t> </a:t>
            </a:r>
            <a:r>
              <a:rPr lang="en-US" dirty="0" err="1"/>
              <a:t>pekerjanya</a:t>
            </a:r>
            <a:r>
              <a:rPr lang="en-US" dirty="0"/>
              <a:t>)</a:t>
            </a:r>
          </a:p>
          <a:p>
            <a:r>
              <a:rPr lang="en-US" dirty="0"/>
              <a:t>3.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dan </a:t>
            </a:r>
            <a:r>
              <a:rPr lang="en-US" dirty="0" err="1"/>
              <a:t>penjualan</a:t>
            </a:r>
            <a:r>
              <a:rPr lang="en-US" dirty="0"/>
              <a:t> (</a:t>
            </a:r>
            <a:r>
              <a:rPr lang="en-US" dirty="0" err="1"/>
              <a:t>pengembangan</a:t>
            </a:r>
            <a:r>
              <a:rPr lang="en-US" dirty="0"/>
              <a:t> ide dan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prilaku</a:t>
            </a:r>
            <a:r>
              <a:rPr lang="en-US" dirty="0"/>
              <a:t> data </a:t>
            </a:r>
            <a:r>
              <a:rPr lang="en-US" dirty="0" err="1"/>
              <a:t>konsumen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digitalisasi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USD 120</a:t>
            </a:r>
          </a:p>
          <a:p>
            <a:r>
              <a:rPr lang="en-US" dirty="0" err="1"/>
              <a:t>miliar</a:t>
            </a:r>
            <a:r>
              <a:rPr lang="en-US" dirty="0"/>
              <a:t>/</a:t>
            </a:r>
            <a:r>
              <a:rPr lang="en-US" dirty="0" err="1"/>
              <a:t>tahun</a:t>
            </a:r>
            <a:r>
              <a:rPr lang="en-US" dirty="0"/>
              <a:t> pada 2025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13564-F75C-8E1B-463A-8967C5C4085C}"/>
              </a:ext>
            </a:extLst>
          </p:cNvPr>
          <p:cNvSpPr txBox="1"/>
          <p:nvPr/>
        </p:nvSpPr>
        <p:spPr>
          <a:xfrm>
            <a:off x="458769" y="1988756"/>
            <a:ext cx="6744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Sumber</a:t>
            </a:r>
            <a:r>
              <a:rPr lang="en-US" dirty="0"/>
              <a:t>: McKinsey Global Institute Study</a:t>
            </a:r>
            <a:r>
              <a:rPr lang="en-ID" dirty="0"/>
              <a:t> “Unlocking Indonesia’s digital opportunity”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29375a9c68_2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CE83DB-0DC0-C321-9770-945EBB84DF8A}"/>
              </a:ext>
            </a:extLst>
          </p:cNvPr>
          <p:cNvSpPr txBox="1"/>
          <p:nvPr/>
        </p:nvSpPr>
        <p:spPr>
          <a:xfrm>
            <a:off x="3167270" y="477372"/>
            <a:ext cx="6336991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IoT </a:t>
            </a:r>
            <a:r>
              <a:rPr lang="en-ID" sz="2000" b="1" dirty="0" err="1">
                <a:solidFill>
                  <a:schemeClr val="bg1"/>
                </a:solidFill>
              </a:rPr>
              <a:t>Dapat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Diimplementasikan</a:t>
            </a:r>
            <a:r>
              <a:rPr lang="en-ID" sz="2000" b="1" dirty="0">
                <a:solidFill>
                  <a:schemeClr val="bg1"/>
                </a:solidFill>
              </a:rPr>
              <a:t> Di Sektor </a:t>
            </a:r>
            <a:r>
              <a:rPr lang="en-ID" sz="2000" b="1" dirty="0" err="1">
                <a:solidFill>
                  <a:schemeClr val="bg1"/>
                </a:solidFill>
              </a:rPr>
              <a:t>Apa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Saja</a:t>
            </a:r>
            <a:r>
              <a:rPr lang="en-ID" sz="2000" b="1" dirty="0">
                <a:solidFill>
                  <a:schemeClr val="bg1"/>
                </a:solidFill>
              </a:rPr>
              <a:t>?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7C671-0D01-23BC-1530-048B35CBA015}"/>
              </a:ext>
            </a:extLst>
          </p:cNvPr>
          <p:cNvSpPr txBox="1"/>
          <p:nvPr/>
        </p:nvSpPr>
        <p:spPr>
          <a:xfrm>
            <a:off x="1360856" y="1747728"/>
            <a:ext cx="1627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1. Kesehatan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196EC6-C9FB-26FC-04D0-2A170B360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81" y="2708730"/>
            <a:ext cx="1472859" cy="19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50C71-7054-E1DC-895E-8366ABC28D21}"/>
              </a:ext>
            </a:extLst>
          </p:cNvPr>
          <p:cNvSpPr txBox="1"/>
          <p:nvPr/>
        </p:nvSpPr>
        <p:spPr>
          <a:xfrm>
            <a:off x="4707777" y="1747727"/>
            <a:ext cx="137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2. </a:t>
            </a:r>
            <a:r>
              <a:rPr lang="en-ID" b="1" dirty="0" err="1"/>
              <a:t>Industri</a:t>
            </a:r>
            <a:endParaRPr lang="en-ID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CBA03-A99E-C7DC-6C2D-118F7ADCA36C}"/>
              </a:ext>
            </a:extLst>
          </p:cNvPr>
          <p:cNvSpPr txBox="1"/>
          <p:nvPr/>
        </p:nvSpPr>
        <p:spPr>
          <a:xfrm>
            <a:off x="7805472" y="1762674"/>
            <a:ext cx="137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3. </a:t>
            </a:r>
            <a:r>
              <a:rPr lang="en-ID" b="1" dirty="0" err="1"/>
              <a:t>Pertanian</a:t>
            </a:r>
            <a:endParaRPr lang="en-ID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857E3B0-3363-B9D3-D11B-F925C9B9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110" y="2341156"/>
            <a:ext cx="3690034" cy="24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E2F5A5-30E4-796F-CDBA-B364EFC7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913" y="2341156"/>
            <a:ext cx="3688326" cy="24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3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1;g129375a9c68_2_6">
            <a:extLst>
              <a:ext uri="{FF2B5EF4-FFF2-40B4-BE49-F238E27FC236}">
                <a16:creationId xmlns:a16="http://schemas.microsoft.com/office/drawing/2014/main" id="{2954E0E8-6A45-4B58-47C1-5301D0EA01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B7C671-0D01-23BC-1530-048B35CBA015}"/>
              </a:ext>
            </a:extLst>
          </p:cNvPr>
          <p:cNvSpPr txBox="1"/>
          <p:nvPr/>
        </p:nvSpPr>
        <p:spPr>
          <a:xfrm>
            <a:off x="1608644" y="1875192"/>
            <a:ext cx="1627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4. Smart Home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0C71-7054-E1DC-895E-8366ABC28D21}"/>
              </a:ext>
            </a:extLst>
          </p:cNvPr>
          <p:cNvSpPr txBox="1"/>
          <p:nvPr/>
        </p:nvSpPr>
        <p:spPr>
          <a:xfrm>
            <a:off x="5699587" y="1928407"/>
            <a:ext cx="137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5. Smart 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CBA03-A99E-C7DC-6C2D-118F7ADCA36C}"/>
              </a:ext>
            </a:extLst>
          </p:cNvPr>
          <p:cNvSpPr txBox="1"/>
          <p:nvPr/>
        </p:nvSpPr>
        <p:spPr>
          <a:xfrm>
            <a:off x="9541303" y="1911751"/>
            <a:ext cx="1378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6. </a:t>
            </a:r>
            <a:r>
              <a:rPr lang="en-ID" b="1" dirty="0" err="1"/>
              <a:t>Tranportasi</a:t>
            </a:r>
            <a:endParaRPr lang="en-ID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215CC-BA4E-DC83-F9BC-3BBAEA47D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75" y="2667833"/>
            <a:ext cx="3627716" cy="2259671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D9380E9-ACAB-8628-9F72-589572661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91" y="2667833"/>
            <a:ext cx="3696856" cy="262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EF8CACB-6F10-7A45-96DD-AA94F217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95" y="2506383"/>
            <a:ext cx="1381383" cy="262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F9E2F20-0C98-61A3-A97A-407C9A630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196" y="3360695"/>
            <a:ext cx="1398312" cy="8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FA284A-681D-B5FC-5AB5-0AEC1FAF8B0A}"/>
              </a:ext>
            </a:extLst>
          </p:cNvPr>
          <p:cNvSpPr txBox="1"/>
          <p:nvPr/>
        </p:nvSpPr>
        <p:spPr>
          <a:xfrm>
            <a:off x="3167270" y="477372"/>
            <a:ext cx="6336991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IoT </a:t>
            </a:r>
            <a:r>
              <a:rPr lang="en-ID" sz="2000" b="1" dirty="0" err="1">
                <a:solidFill>
                  <a:schemeClr val="bg1"/>
                </a:solidFill>
              </a:rPr>
              <a:t>Dapat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Diimplementasikan</a:t>
            </a:r>
            <a:r>
              <a:rPr lang="en-ID" sz="2000" b="1" dirty="0">
                <a:solidFill>
                  <a:schemeClr val="bg1"/>
                </a:solidFill>
              </a:rPr>
              <a:t> Di Sektor </a:t>
            </a:r>
            <a:r>
              <a:rPr lang="en-ID" sz="2000" b="1" dirty="0" err="1">
                <a:solidFill>
                  <a:schemeClr val="bg1"/>
                </a:solidFill>
              </a:rPr>
              <a:t>Apa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Saja</a:t>
            </a:r>
            <a:r>
              <a:rPr lang="en-ID" sz="2000" b="1" dirty="0">
                <a:solidFill>
                  <a:schemeClr val="bg1"/>
                </a:solidFill>
              </a:rPr>
              <a:t>?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34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1;g129375a9c68_2_6">
            <a:extLst>
              <a:ext uri="{FF2B5EF4-FFF2-40B4-BE49-F238E27FC236}">
                <a16:creationId xmlns:a16="http://schemas.microsoft.com/office/drawing/2014/main" id="{F6694889-9871-4B5F-6594-6E7F936F2B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"/>
            <a:ext cx="12191998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3B9AB-1596-076E-A809-6CD07D70D401}"/>
              </a:ext>
            </a:extLst>
          </p:cNvPr>
          <p:cNvSpPr txBox="1"/>
          <p:nvPr/>
        </p:nvSpPr>
        <p:spPr>
          <a:xfrm>
            <a:off x="1428026" y="2269296"/>
            <a:ext cx="2141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7.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Keamanan</a:t>
            </a:r>
            <a:endParaRPr lang="en-ID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286780-2B5B-3F1B-7ED1-20DFEBDFB620}"/>
              </a:ext>
            </a:extLst>
          </p:cNvPr>
          <p:cNvSpPr txBox="1"/>
          <p:nvPr/>
        </p:nvSpPr>
        <p:spPr>
          <a:xfrm>
            <a:off x="7702063" y="2152729"/>
            <a:ext cx="1982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/>
              <a:t>8. </a:t>
            </a:r>
            <a:r>
              <a:rPr lang="en-ID" b="1" dirty="0" err="1"/>
              <a:t>Lingkungan</a:t>
            </a:r>
            <a:endParaRPr lang="en-ID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15C9D7-7EE6-AB79-49A3-87151FC32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71" y="2993717"/>
            <a:ext cx="3861355" cy="20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59BBF8-5B6A-BA79-69D0-DC382D83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522" y="3066593"/>
            <a:ext cx="2060627" cy="206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31FC5BA-6501-AF16-52DD-FD452875E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092" y="3283594"/>
            <a:ext cx="2430167" cy="162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C5150-6C3A-96EF-2CDE-B9E98A2DEDBA}"/>
              </a:ext>
            </a:extLst>
          </p:cNvPr>
          <p:cNvSpPr txBox="1"/>
          <p:nvPr/>
        </p:nvSpPr>
        <p:spPr>
          <a:xfrm>
            <a:off x="3167270" y="477372"/>
            <a:ext cx="6336991" cy="40011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IoT </a:t>
            </a:r>
            <a:r>
              <a:rPr lang="en-ID" sz="2000" b="1" dirty="0" err="1">
                <a:solidFill>
                  <a:schemeClr val="bg1"/>
                </a:solidFill>
              </a:rPr>
              <a:t>Dapat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Diimplementasikan</a:t>
            </a:r>
            <a:r>
              <a:rPr lang="en-ID" sz="2000" b="1" dirty="0">
                <a:solidFill>
                  <a:schemeClr val="bg1"/>
                </a:solidFill>
              </a:rPr>
              <a:t> Di Sektor </a:t>
            </a:r>
            <a:r>
              <a:rPr lang="en-ID" sz="2000" b="1" dirty="0" err="1">
                <a:solidFill>
                  <a:schemeClr val="bg1"/>
                </a:solidFill>
              </a:rPr>
              <a:t>Apa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Saja</a:t>
            </a:r>
            <a:r>
              <a:rPr lang="en-ID" sz="2000" b="1" dirty="0">
                <a:solidFill>
                  <a:schemeClr val="bg1"/>
                </a:solidFill>
              </a:rPr>
              <a:t>?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42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785</Words>
  <Application>Microsoft Office PowerPoint</Application>
  <PresentationFormat>Widescreen</PresentationFormat>
  <Paragraphs>175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Inter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Sultan Rafa Fadilla</dc:creator>
  <cp:lastModifiedBy>Aldi PPU</cp:lastModifiedBy>
  <cp:revision>294</cp:revision>
  <dcterms:created xsi:type="dcterms:W3CDTF">2022-05-09T09:08:17Z</dcterms:created>
  <dcterms:modified xsi:type="dcterms:W3CDTF">2023-10-11T17:57:12Z</dcterms:modified>
</cp:coreProperties>
</file>